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48" r:id="rId5"/>
    <p:sldMasterId id="2147483706" r:id="rId6"/>
    <p:sldMasterId id="2147483718" r:id="rId7"/>
  </p:sldMasterIdLst>
  <p:notesMasterIdLst>
    <p:notesMasterId r:id="rId20"/>
  </p:notesMasterIdLst>
  <p:handoutMasterIdLst>
    <p:handoutMasterId r:id="rId21"/>
  </p:handoutMasterIdLst>
  <p:sldIdLst>
    <p:sldId id="590" r:id="rId8"/>
    <p:sldId id="4349" r:id="rId9"/>
    <p:sldId id="4350" r:id="rId10"/>
    <p:sldId id="4354" r:id="rId11"/>
    <p:sldId id="3409" r:id="rId12"/>
    <p:sldId id="4317" r:id="rId13"/>
    <p:sldId id="4318" r:id="rId14"/>
    <p:sldId id="4319" r:id="rId15"/>
    <p:sldId id="512" r:id="rId16"/>
    <p:sldId id="511" r:id="rId17"/>
    <p:sldId id="4320" r:id="rId18"/>
    <p:sldId id="4314" r:id="rId19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50CE00-EB3B-4895-D877-37EA054D7052}" name="KEILA MARIA ALVES" initials="KA" userId="S::keila.alves@economia.gov.br::12cc8a5d-c51f-489f-827c-98b4d109cdcd" providerId="AD"/>
  <p188:author id="{2081844A-46A7-C1D2-2DD5-28116ADBFC31}" name="Ricardo Freitas da Silva" initials="RS" userId="S::ricardo.freitas@economia.gov.br::cd436c1d-5ea9-4652-94b5-9d05496bc28b" providerId="AD"/>
  <p188:author id="{054DD754-5870-9B36-365C-BF52E7601D0D}" name="Juliana Mota Loureiro" initials="JL" userId="S::juliana.loureiro@economia.gov.br::27a583ea-f362-4b0f-bb42-f1cc6d8c40e2" providerId="AD"/>
  <p188:author id="{6372B1C8-A286-C07E-DF7D-A227A6D2547A}" name="PRISCILA DE FIGUEIREDO AQUINO CARDOSO" initials="PC" userId="S::priscila.aquino@economia.gov.br::9bd53739-3237-4cbe-ba40-cb1562ddc262" providerId="AD"/>
  <p188:author id="{B620A3D8-CE00-70A7-2842-DC5DD3029B77}" name="Eloisa Dias Martins de Souza" initials="ES" userId="S::eloisa.souza@economia.gov.br::ed54507f-5bf1-450a-993f-ee4e324007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F4"/>
    <a:srgbClr val="15374D"/>
    <a:srgbClr val="89C064"/>
    <a:srgbClr val="3259A0"/>
    <a:srgbClr val="83BC5C"/>
    <a:srgbClr val="5F86CD"/>
    <a:srgbClr val="FFFFFF"/>
    <a:srgbClr val="18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28CD2-3C1A-465B-B1FD-46AF22549CDF}" type="doc">
      <dgm:prSet loTypeId="urn:microsoft.com/office/officeart/2005/8/layout/pyramid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A48915-4DC3-46A8-ACBB-167E30B325A1}">
      <dgm:prSet phldrT="[Texto]" custT="1"/>
      <dgm:spPr/>
      <dgm:t>
        <a:bodyPr/>
        <a:lstStyle/>
        <a:p>
          <a:pPr algn="ctr"/>
          <a:r>
            <a:rPr lang="pt-BR" sz="1400" b="1" dirty="0"/>
            <a:t>1</a:t>
          </a:r>
        </a:p>
        <a:p>
          <a:pPr algn="ctr"/>
          <a:r>
            <a:rPr lang="pt-BR" sz="1400" b="1" dirty="0"/>
            <a:t>PROJETOS de DESENVOLVIMENTO &amp;</a:t>
          </a:r>
        </a:p>
        <a:p>
          <a:pPr algn="ctr"/>
          <a:r>
            <a:rPr lang="pt-BR" sz="1400" b="1" dirty="0"/>
            <a:t>PLANOS de GOVERNO (PPA’S)</a:t>
          </a:r>
        </a:p>
        <a:p>
          <a:pPr algn="ctr"/>
          <a:endParaRPr lang="pt-BR" sz="1400" b="1" dirty="0"/>
        </a:p>
      </dgm:t>
    </dgm:pt>
    <dgm:pt modelId="{60F95F16-1B97-4112-A13E-CA964D8B6D8A}" type="parTrans" cxnId="{5D4BB3D0-CA14-46D2-81FD-68E81B86CD55}">
      <dgm:prSet/>
      <dgm:spPr/>
      <dgm:t>
        <a:bodyPr/>
        <a:lstStyle/>
        <a:p>
          <a:pPr algn="ctr"/>
          <a:endParaRPr lang="pt-BR"/>
        </a:p>
      </dgm:t>
    </dgm:pt>
    <dgm:pt modelId="{6DFD1C50-D1FD-4A8A-9401-7E8840749D63}" type="sibTrans" cxnId="{5D4BB3D0-CA14-46D2-81FD-68E81B86CD55}">
      <dgm:prSet/>
      <dgm:spPr/>
      <dgm:t>
        <a:bodyPr/>
        <a:lstStyle/>
        <a:p>
          <a:pPr algn="ctr"/>
          <a:endParaRPr lang="pt-BR"/>
        </a:p>
      </dgm:t>
    </dgm:pt>
    <dgm:pt modelId="{49C0265C-A68C-4446-8A7C-DB549A29E318}">
      <dgm:prSet phldrT="[Texto]" custT="1"/>
      <dgm:spPr/>
      <dgm:t>
        <a:bodyPr/>
        <a:lstStyle/>
        <a:p>
          <a:pPr algn="ctr"/>
          <a:r>
            <a:rPr lang="pt-BR" sz="1400" b="1" dirty="0"/>
            <a:t>2</a:t>
          </a:r>
        </a:p>
        <a:p>
          <a:pPr algn="ctr"/>
          <a:r>
            <a:rPr lang="pt-BR" sz="1400" b="1" dirty="0"/>
            <a:t>GOVERNABILIDADE SISTÊMICA</a:t>
          </a:r>
        </a:p>
        <a:p>
          <a:pPr algn="ctr"/>
          <a:endParaRPr lang="pt-BR" sz="1400" b="1" dirty="0"/>
        </a:p>
      </dgm:t>
    </dgm:pt>
    <dgm:pt modelId="{0037CFEF-1BA4-4C4C-AF8D-02778C2ABB44}" type="parTrans" cxnId="{3FD491E2-066F-4BBE-B372-C4CC67F20A31}">
      <dgm:prSet/>
      <dgm:spPr/>
      <dgm:t>
        <a:bodyPr/>
        <a:lstStyle/>
        <a:p>
          <a:pPr algn="ctr"/>
          <a:endParaRPr lang="pt-BR"/>
        </a:p>
      </dgm:t>
    </dgm:pt>
    <dgm:pt modelId="{059353C1-0274-46A2-B00A-5A45DCE37549}" type="sibTrans" cxnId="{3FD491E2-066F-4BBE-B372-C4CC67F20A31}">
      <dgm:prSet/>
      <dgm:spPr/>
      <dgm:t>
        <a:bodyPr/>
        <a:lstStyle/>
        <a:p>
          <a:pPr algn="ctr"/>
          <a:endParaRPr lang="pt-BR"/>
        </a:p>
      </dgm:t>
    </dgm:pt>
    <dgm:pt modelId="{47DA9F56-BAA5-40E0-8C3F-0407601AA09B}">
      <dgm:prSet phldrT="[Texto]" custT="1"/>
      <dgm:spPr/>
      <dgm:t>
        <a:bodyPr/>
        <a:lstStyle/>
        <a:p>
          <a:pPr algn="ctr"/>
          <a:endParaRPr lang="pt-BR" sz="1400" b="1" dirty="0"/>
        </a:p>
        <a:p>
          <a:pPr algn="ctr"/>
          <a:endParaRPr lang="pt-BR" sz="1400" b="1" dirty="0"/>
        </a:p>
        <a:p>
          <a:pPr algn="ctr"/>
          <a:r>
            <a:rPr lang="pt-BR" sz="1400" b="1" dirty="0"/>
            <a:t>Ambiente de complexidade</a:t>
          </a:r>
        </a:p>
        <a:p>
          <a:pPr algn="ctr"/>
          <a:r>
            <a:rPr lang="pt-BR" sz="1400" b="1" dirty="0"/>
            <a:t>riscos e incertezas</a:t>
          </a:r>
        </a:p>
        <a:p>
          <a:pPr algn="ctr"/>
          <a:endParaRPr lang="pt-BR" sz="1400" b="1" dirty="0"/>
        </a:p>
      </dgm:t>
    </dgm:pt>
    <dgm:pt modelId="{6F32BD5B-7D85-4FDF-B31F-478E9B260EB6}" type="parTrans" cxnId="{5F828480-22B7-42ED-9435-2850640B920B}">
      <dgm:prSet/>
      <dgm:spPr/>
      <dgm:t>
        <a:bodyPr/>
        <a:lstStyle/>
        <a:p>
          <a:pPr algn="ctr"/>
          <a:endParaRPr lang="pt-BR"/>
        </a:p>
      </dgm:t>
    </dgm:pt>
    <dgm:pt modelId="{9DA49B83-7D22-4E05-9FB9-6024327C6DB6}" type="sibTrans" cxnId="{5F828480-22B7-42ED-9435-2850640B920B}">
      <dgm:prSet/>
      <dgm:spPr/>
      <dgm:t>
        <a:bodyPr/>
        <a:lstStyle/>
        <a:p>
          <a:pPr algn="ctr"/>
          <a:endParaRPr lang="pt-BR"/>
        </a:p>
      </dgm:t>
    </dgm:pt>
    <dgm:pt modelId="{A0B6B6C0-BE70-4708-8327-E9EACAD65301}">
      <dgm:prSet phldrT="[Texto]" custT="1"/>
      <dgm:spPr/>
      <dgm:t>
        <a:bodyPr/>
        <a:lstStyle/>
        <a:p>
          <a:pPr algn="ctr"/>
          <a:r>
            <a:rPr lang="pt-BR" sz="1400" b="1" dirty="0"/>
            <a:t>3</a:t>
          </a:r>
        </a:p>
        <a:p>
          <a:pPr algn="ctr"/>
          <a:r>
            <a:rPr lang="pt-BR" sz="1400" b="1" dirty="0"/>
            <a:t>GOVERNANÇA COLABORATIVA</a:t>
          </a:r>
        </a:p>
        <a:p>
          <a:pPr algn="ctr"/>
          <a:endParaRPr lang="pt-BR" sz="1400" b="1" dirty="0"/>
        </a:p>
      </dgm:t>
    </dgm:pt>
    <dgm:pt modelId="{E34689DF-8110-4D92-B2E5-49FAAE42BA07}" type="parTrans" cxnId="{26909640-0B46-446F-8A28-0259697F2F08}">
      <dgm:prSet/>
      <dgm:spPr/>
      <dgm:t>
        <a:bodyPr/>
        <a:lstStyle/>
        <a:p>
          <a:pPr algn="ctr"/>
          <a:endParaRPr lang="pt-BR"/>
        </a:p>
      </dgm:t>
    </dgm:pt>
    <dgm:pt modelId="{C0CF7B38-7AA2-4013-8E04-20364FD6CF93}" type="sibTrans" cxnId="{26909640-0B46-446F-8A28-0259697F2F08}">
      <dgm:prSet/>
      <dgm:spPr/>
      <dgm:t>
        <a:bodyPr/>
        <a:lstStyle/>
        <a:p>
          <a:pPr algn="ctr"/>
          <a:endParaRPr lang="pt-BR"/>
        </a:p>
      </dgm:t>
    </dgm:pt>
    <dgm:pt modelId="{1CC552A5-5A87-4C16-8A1E-DDF14BDFD9CE}" type="pres">
      <dgm:prSet presAssocID="{E7F28CD2-3C1A-465B-B1FD-46AF22549CDF}" presName="compositeShape" presStyleCnt="0">
        <dgm:presLayoutVars>
          <dgm:chMax val="9"/>
          <dgm:dir/>
          <dgm:resizeHandles val="exact"/>
        </dgm:presLayoutVars>
      </dgm:prSet>
      <dgm:spPr/>
    </dgm:pt>
    <dgm:pt modelId="{ED4E9C99-228C-43DC-9F75-F641F083AAEC}" type="pres">
      <dgm:prSet presAssocID="{E7F28CD2-3C1A-465B-B1FD-46AF22549CDF}" presName="triangle1" presStyleLbl="node1" presStyleIdx="0" presStyleCnt="4">
        <dgm:presLayoutVars>
          <dgm:bulletEnabled val="1"/>
        </dgm:presLayoutVars>
      </dgm:prSet>
      <dgm:spPr/>
    </dgm:pt>
    <dgm:pt modelId="{3F882B05-45EB-4B73-B6E7-6EE2BE38C2B6}" type="pres">
      <dgm:prSet presAssocID="{E7F28CD2-3C1A-465B-B1FD-46AF22549CDF}" presName="triangle2" presStyleLbl="node1" presStyleIdx="1" presStyleCnt="4">
        <dgm:presLayoutVars>
          <dgm:bulletEnabled val="1"/>
        </dgm:presLayoutVars>
      </dgm:prSet>
      <dgm:spPr/>
    </dgm:pt>
    <dgm:pt modelId="{BD467D1A-8888-4FC4-BADB-60258F5045CF}" type="pres">
      <dgm:prSet presAssocID="{E7F28CD2-3C1A-465B-B1FD-46AF22549CDF}" presName="triangle3" presStyleLbl="node1" presStyleIdx="2" presStyleCnt="4">
        <dgm:presLayoutVars>
          <dgm:bulletEnabled val="1"/>
        </dgm:presLayoutVars>
      </dgm:prSet>
      <dgm:spPr/>
    </dgm:pt>
    <dgm:pt modelId="{070DF20F-2BCB-4228-9CD5-1A2AA6D3D8AE}" type="pres">
      <dgm:prSet presAssocID="{E7F28CD2-3C1A-465B-B1FD-46AF22549CDF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B62F9837-B75E-45C4-9847-45168847BB3F}" type="presOf" srcId="{E7F28CD2-3C1A-465B-B1FD-46AF22549CDF}" destId="{1CC552A5-5A87-4C16-8A1E-DDF14BDFD9CE}" srcOrd="0" destOrd="0" presId="urn:microsoft.com/office/officeart/2005/8/layout/pyramid4"/>
    <dgm:cxn modelId="{26909640-0B46-446F-8A28-0259697F2F08}" srcId="{E7F28CD2-3C1A-465B-B1FD-46AF22549CDF}" destId="{A0B6B6C0-BE70-4708-8327-E9EACAD65301}" srcOrd="3" destOrd="0" parTransId="{E34689DF-8110-4D92-B2E5-49FAAE42BA07}" sibTransId="{C0CF7B38-7AA2-4013-8E04-20364FD6CF93}"/>
    <dgm:cxn modelId="{DCE7D565-0852-4465-A6D3-9A341B4D2806}" type="presOf" srcId="{47DA9F56-BAA5-40E0-8C3F-0407601AA09B}" destId="{BD467D1A-8888-4FC4-BADB-60258F5045CF}" srcOrd="0" destOrd="0" presId="urn:microsoft.com/office/officeart/2005/8/layout/pyramid4"/>
    <dgm:cxn modelId="{AB6F537F-ADAB-47FD-A4A3-F19EE9FF3974}" type="presOf" srcId="{A0B6B6C0-BE70-4708-8327-E9EACAD65301}" destId="{070DF20F-2BCB-4228-9CD5-1A2AA6D3D8AE}" srcOrd="0" destOrd="0" presId="urn:microsoft.com/office/officeart/2005/8/layout/pyramid4"/>
    <dgm:cxn modelId="{5F828480-22B7-42ED-9435-2850640B920B}" srcId="{E7F28CD2-3C1A-465B-B1FD-46AF22549CDF}" destId="{47DA9F56-BAA5-40E0-8C3F-0407601AA09B}" srcOrd="2" destOrd="0" parTransId="{6F32BD5B-7D85-4FDF-B31F-478E9B260EB6}" sibTransId="{9DA49B83-7D22-4E05-9FB9-6024327C6DB6}"/>
    <dgm:cxn modelId="{EC23F794-668C-494F-BB65-FEECE412E3BA}" type="presOf" srcId="{07A48915-4DC3-46A8-ACBB-167E30B325A1}" destId="{ED4E9C99-228C-43DC-9F75-F641F083AAEC}" srcOrd="0" destOrd="0" presId="urn:microsoft.com/office/officeart/2005/8/layout/pyramid4"/>
    <dgm:cxn modelId="{D740CE9E-06C2-4E4D-88AA-58B257B560DC}" type="presOf" srcId="{49C0265C-A68C-4446-8A7C-DB549A29E318}" destId="{3F882B05-45EB-4B73-B6E7-6EE2BE38C2B6}" srcOrd="0" destOrd="0" presId="urn:microsoft.com/office/officeart/2005/8/layout/pyramid4"/>
    <dgm:cxn modelId="{5D4BB3D0-CA14-46D2-81FD-68E81B86CD55}" srcId="{E7F28CD2-3C1A-465B-B1FD-46AF22549CDF}" destId="{07A48915-4DC3-46A8-ACBB-167E30B325A1}" srcOrd="0" destOrd="0" parTransId="{60F95F16-1B97-4112-A13E-CA964D8B6D8A}" sibTransId="{6DFD1C50-D1FD-4A8A-9401-7E8840749D63}"/>
    <dgm:cxn modelId="{3FD491E2-066F-4BBE-B372-C4CC67F20A31}" srcId="{E7F28CD2-3C1A-465B-B1FD-46AF22549CDF}" destId="{49C0265C-A68C-4446-8A7C-DB549A29E318}" srcOrd="1" destOrd="0" parTransId="{0037CFEF-1BA4-4C4C-AF8D-02778C2ABB44}" sibTransId="{059353C1-0274-46A2-B00A-5A45DCE37549}"/>
    <dgm:cxn modelId="{59985E85-2B02-4EF8-901D-570B89EC241D}" type="presParOf" srcId="{1CC552A5-5A87-4C16-8A1E-DDF14BDFD9CE}" destId="{ED4E9C99-228C-43DC-9F75-F641F083AAEC}" srcOrd="0" destOrd="0" presId="urn:microsoft.com/office/officeart/2005/8/layout/pyramid4"/>
    <dgm:cxn modelId="{DE530669-C0DA-4208-A585-C8015CDD95EC}" type="presParOf" srcId="{1CC552A5-5A87-4C16-8A1E-DDF14BDFD9CE}" destId="{3F882B05-45EB-4B73-B6E7-6EE2BE38C2B6}" srcOrd="1" destOrd="0" presId="urn:microsoft.com/office/officeart/2005/8/layout/pyramid4"/>
    <dgm:cxn modelId="{0440D4AC-B35B-4600-B709-D96051B9B73C}" type="presParOf" srcId="{1CC552A5-5A87-4C16-8A1E-DDF14BDFD9CE}" destId="{BD467D1A-8888-4FC4-BADB-60258F5045CF}" srcOrd="2" destOrd="0" presId="urn:microsoft.com/office/officeart/2005/8/layout/pyramid4"/>
    <dgm:cxn modelId="{2F3C7671-8C12-4C4B-950C-2CDB265BBA22}" type="presParOf" srcId="{1CC552A5-5A87-4C16-8A1E-DDF14BDFD9CE}" destId="{070DF20F-2BCB-4228-9CD5-1A2AA6D3D8A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28CD2-3C1A-465B-B1FD-46AF22549CDF}" type="doc">
      <dgm:prSet loTypeId="urn:microsoft.com/office/officeart/2005/8/layout/pyramid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A48915-4DC3-46A8-ACBB-167E30B325A1}">
      <dgm:prSet phldrT="[Texto]" custT="1"/>
      <dgm:spPr/>
      <dgm:t>
        <a:bodyPr/>
        <a:lstStyle/>
        <a:p>
          <a:r>
            <a:rPr lang="pt-BR" sz="1400" b="1" dirty="0"/>
            <a:t>4</a:t>
          </a:r>
        </a:p>
        <a:p>
          <a:r>
            <a:rPr lang="pt-BR" sz="1400" b="1" dirty="0"/>
            <a:t>O ESTADO NECESSÁRIO</a:t>
          </a:r>
        </a:p>
      </dgm:t>
    </dgm:pt>
    <dgm:pt modelId="{60F95F16-1B97-4112-A13E-CA964D8B6D8A}" type="parTrans" cxnId="{5D4BB3D0-CA14-46D2-81FD-68E81B86CD55}">
      <dgm:prSet/>
      <dgm:spPr/>
      <dgm:t>
        <a:bodyPr/>
        <a:lstStyle/>
        <a:p>
          <a:endParaRPr lang="pt-BR"/>
        </a:p>
      </dgm:t>
    </dgm:pt>
    <dgm:pt modelId="{6DFD1C50-D1FD-4A8A-9401-7E8840749D63}" type="sibTrans" cxnId="{5D4BB3D0-CA14-46D2-81FD-68E81B86CD55}">
      <dgm:prSet/>
      <dgm:spPr/>
      <dgm:t>
        <a:bodyPr/>
        <a:lstStyle/>
        <a:p>
          <a:endParaRPr lang="pt-BR"/>
        </a:p>
      </dgm:t>
    </dgm:pt>
    <dgm:pt modelId="{49C0265C-A68C-4446-8A7C-DB549A29E318}">
      <dgm:prSet phldrT="[Texto]" custT="1"/>
      <dgm:spPr/>
      <dgm:t>
        <a:bodyPr/>
        <a:lstStyle/>
        <a:p>
          <a:r>
            <a:rPr lang="pt-BR" sz="1400" b="1" dirty="0"/>
            <a:t>5</a:t>
          </a:r>
        </a:p>
        <a:p>
          <a:r>
            <a:rPr lang="pt-BR" sz="1400" b="1" dirty="0"/>
            <a:t>ORGANIZAÇÕES ESTATAIS</a:t>
          </a:r>
        </a:p>
      </dgm:t>
    </dgm:pt>
    <dgm:pt modelId="{0037CFEF-1BA4-4C4C-AF8D-02778C2ABB44}" type="parTrans" cxnId="{3FD491E2-066F-4BBE-B372-C4CC67F20A31}">
      <dgm:prSet/>
      <dgm:spPr/>
      <dgm:t>
        <a:bodyPr/>
        <a:lstStyle/>
        <a:p>
          <a:endParaRPr lang="pt-BR"/>
        </a:p>
      </dgm:t>
    </dgm:pt>
    <dgm:pt modelId="{059353C1-0274-46A2-B00A-5A45DCE37549}" type="sibTrans" cxnId="{3FD491E2-066F-4BBE-B372-C4CC67F20A31}">
      <dgm:prSet/>
      <dgm:spPr/>
      <dgm:t>
        <a:bodyPr/>
        <a:lstStyle/>
        <a:p>
          <a:endParaRPr lang="pt-BR"/>
        </a:p>
      </dgm:t>
    </dgm:pt>
    <dgm:pt modelId="{47DA9F56-BAA5-40E0-8C3F-0407601AA09B}">
      <dgm:prSet phldrT="[Texto]" custT="1"/>
      <dgm:spPr/>
      <dgm:t>
        <a:bodyPr/>
        <a:lstStyle/>
        <a:p>
          <a:endParaRPr lang="pt-BR" sz="1400" b="1" dirty="0"/>
        </a:p>
        <a:p>
          <a:endParaRPr lang="pt-BR" sz="1400" b="1" dirty="0"/>
        </a:p>
        <a:p>
          <a:endParaRPr lang="pt-BR" sz="1400" b="1" dirty="0"/>
        </a:p>
        <a:p>
          <a:r>
            <a:rPr lang="pt-BR" sz="1400" b="1" dirty="0"/>
            <a:t>Processos Institucionais e Entregas de Bens e Serviços à população, territórios e empresas</a:t>
          </a:r>
        </a:p>
        <a:p>
          <a:endParaRPr lang="pt-BR" sz="1400" b="1" dirty="0"/>
        </a:p>
      </dgm:t>
    </dgm:pt>
    <dgm:pt modelId="{6F32BD5B-7D85-4FDF-B31F-478E9B260EB6}" type="parTrans" cxnId="{5F828480-22B7-42ED-9435-2850640B920B}">
      <dgm:prSet/>
      <dgm:spPr/>
      <dgm:t>
        <a:bodyPr/>
        <a:lstStyle/>
        <a:p>
          <a:endParaRPr lang="pt-BR"/>
        </a:p>
      </dgm:t>
    </dgm:pt>
    <dgm:pt modelId="{9DA49B83-7D22-4E05-9FB9-6024327C6DB6}" type="sibTrans" cxnId="{5F828480-22B7-42ED-9435-2850640B920B}">
      <dgm:prSet/>
      <dgm:spPr/>
      <dgm:t>
        <a:bodyPr/>
        <a:lstStyle/>
        <a:p>
          <a:endParaRPr lang="pt-BR"/>
        </a:p>
      </dgm:t>
    </dgm:pt>
    <dgm:pt modelId="{A0B6B6C0-BE70-4708-8327-E9EACAD65301}">
      <dgm:prSet phldrT="[Texto]" custT="1"/>
      <dgm:spPr/>
      <dgm:t>
        <a:bodyPr/>
        <a:lstStyle/>
        <a:p>
          <a:r>
            <a:rPr lang="pt-BR" sz="1400" b="1" dirty="0"/>
            <a:t>6</a:t>
          </a:r>
        </a:p>
        <a:p>
          <a:r>
            <a:rPr lang="pt-BR" sz="1400" b="1" dirty="0"/>
            <a:t>CARREIRAS PÚBLICAS</a:t>
          </a:r>
        </a:p>
      </dgm:t>
    </dgm:pt>
    <dgm:pt modelId="{E34689DF-8110-4D92-B2E5-49FAAE42BA07}" type="parTrans" cxnId="{26909640-0B46-446F-8A28-0259697F2F08}">
      <dgm:prSet/>
      <dgm:spPr/>
      <dgm:t>
        <a:bodyPr/>
        <a:lstStyle/>
        <a:p>
          <a:endParaRPr lang="pt-BR"/>
        </a:p>
      </dgm:t>
    </dgm:pt>
    <dgm:pt modelId="{C0CF7B38-7AA2-4013-8E04-20364FD6CF93}" type="sibTrans" cxnId="{26909640-0B46-446F-8A28-0259697F2F08}">
      <dgm:prSet/>
      <dgm:spPr/>
      <dgm:t>
        <a:bodyPr/>
        <a:lstStyle/>
        <a:p>
          <a:endParaRPr lang="pt-BR"/>
        </a:p>
      </dgm:t>
    </dgm:pt>
    <dgm:pt modelId="{1CC552A5-5A87-4C16-8A1E-DDF14BDFD9CE}" type="pres">
      <dgm:prSet presAssocID="{E7F28CD2-3C1A-465B-B1FD-46AF22549CDF}" presName="compositeShape" presStyleCnt="0">
        <dgm:presLayoutVars>
          <dgm:chMax val="9"/>
          <dgm:dir/>
          <dgm:resizeHandles val="exact"/>
        </dgm:presLayoutVars>
      </dgm:prSet>
      <dgm:spPr/>
    </dgm:pt>
    <dgm:pt modelId="{ED4E9C99-228C-43DC-9F75-F641F083AAEC}" type="pres">
      <dgm:prSet presAssocID="{E7F28CD2-3C1A-465B-B1FD-46AF22549CDF}" presName="triangle1" presStyleLbl="node1" presStyleIdx="0" presStyleCnt="4">
        <dgm:presLayoutVars>
          <dgm:bulletEnabled val="1"/>
        </dgm:presLayoutVars>
      </dgm:prSet>
      <dgm:spPr/>
    </dgm:pt>
    <dgm:pt modelId="{3F882B05-45EB-4B73-B6E7-6EE2BE38C2B6}" type="pres">
      <dgm:prSet presAssocID="{E7F28CD2-3C1A-465B-B1FD-46AF22549CDF}" presName="triangle2" presStyleLbl="node1" presStyleIdx="1" presStyleCnt="4">
        <dgm:presLayoutVars>
          <dgm:bulletEnabled val="1"/>
        </dgm:presLayoutVars>
      </dgm:prSet>
      <dgm:spPr/>
    </dgm:pt>
    <dgm:pt modelId="{BD467D1A-8888-4FC4-BADB-60258F5045CF}" type="pres">
      <dgm:prSet presAssocID="{E7F28CD2-3C1A-465B-B1FD-46AF22549CDF}" presName="triangle3" presStyleLbl="node1" presStyleIdx="2" presStyleCnt="4">
        <dgm:presLayoutVars>
          <dgm:bulletEnabled val="1"/>
        </dgm:presLayoutVars>
      </dgm:prSet>
      <dgm:spPr/>
    </dgm:pt>
    <dgm:pt modelId="{070DF20F-2BCB-4228-9CD5-1A2AA6D3D8AE}" type="pres">
      <dgm:prSet presAssocID="{E7F28CD2-3C1A-465B-B1FD-46AF22549CDF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B62F9837-B75E-45C4-9847-45168847BB3F}" type="presOf" srcId="{E7F28CD2-3C1A-465B-B1FD-46AF22549CDF}" destId="{1CC552A5-5A87-4C16-8A1E-DDF14BDFD9CE}" srcOrd="0" destOrd="0" presId="urn:microsoft.com/office/officeart/2005/8/layout/pyramid4"/>
    <dgm:cxn modelId="{26909640-0B46-446F-8A28-0259697F2F08}" srcId="{E7F28CD2-3C1A-465B-B1FD-46AF22549CDF}" destId="{A0B6B6C0-BE70-4708-8327-E9EACAD65301}" srcOrd="3" destOrd="0" parTransId="{E34689DF-8110-4D92-B2E5-49FAAE42BA07}" sibTransId="{C0CF7B38-7AA2-4013-8E04-20364FD6CF93}"/>
    <dgm:cxn modelId="{DCE7D565-0852-4465-A6D3-9A341B4D2806}" type="presOf" srcId="{47DA9F56-BAA5-40E0-8C3F-0407601AA09B}" destId="{BD467D1A-8888-4FC4-BADB-60258F5045CF}" srcOrd="0" destOrd="0" presId="urn:microsoft.com/office/officeart/2005/8/layout/pyramid4"/>
    <dgm:cxn modelId="{AB6F537F-ADAB-47FD-A4A3-F19EE9FF3974}" type="presOf" srcId="{A0B6B6C0-BE70-4708-8327-E9EACAD65301}" destId="{070DF20F-2BCB-4228-9CD5-1A2AA6D3D8AE}" srcOrd="0" destOrd="0" presId="urn:microsoft.com/office/officeart/2005/8/layout/pyramid4"/>
    <dgm:cxn modelId="{5F828480-22B7-42ED-9435-2850640B920B}" srcId="{E7F28CD2-3C1A-465B-B1FD-46AF22549CDF}" destId="{47DA9F56-BAA5-40E0-8C3F-0407601AA09B}" srcOrd="2" destOrd="0" parTransId="{6F32BD5B-7D85-4FDF-B31F-478E9B260EB6}" sibTransId="{9DA49B83-7D22-4E05-9FB9-6024327C6DB6}"/>
    <dgm:cxn modelId="{EC23F794-668C-494F-BB65-FEECE412E3BA}" type="presOf" srcId="{07A48915-4DC3-46A8-ACBB-167E30B325A1}" destId="{ED4E9C99-228C-43DC-9F75-F641F083AAEC}" srcOrd="0" destOrd="0" presId="urn:microsoft.com/office/officeart/2005/8/layout/pyramid4"/>
    <dgm:cxn modelId="{D740CE9E-06C2-4E4D-88AA-58B257B560DC}" type="presOf" srcId="{49C0265C-A68C-4446-8A7C-DB549A29E318}" destId="{3F882B05-45EB-4B73-B6E7-6EE2BE38C2B6}" srcOrd="0" destOrd="0" presId="urn:microsoft.com/office/officeart/2005/8/layout/pyramid4"/>
    <dgm:cxn modelId="{5D4BB3D0-CA14-46D2-81FD-68E81B86CD55}" srcId="{E7F28CD2-3C1A-465B-B1FD-46AF22549CDF}" destId="{07A48915-4DC3-46A8-ACBB-167E30B325A1}" srcOrd="0" destOrd="0" parTransId="{60F95F16-1B97-4112-A13E-CA964D8B6D8A}" sibTransId="{6DFD1C50-D1FD-4A8A-9401-7E8840749D63}"/>
    <dgm:cxn modelId="{3FD491E2-066F-4BBE-B372-C4CC67F20A31}" srcId="{E7F28CD2-3C1A-465B-B1FD-46AF22549CDF}" destId="{49C0265C-A68C-4446-8A7C-DB549A29E318}" srcOrd="1" destOrd="0" parTransId="{0037CFEF-1BA4-4C4C-AF8D-02778C2ABB44}" sibTransId="{059353C1-0274-46A2-B00A-5A45DCE37549}"/>
    <dgm:cxn modelId="{59985E85-2B02-4EF8-901D-570B89EC241D}" type="presParOf" srcId="{1CC552A5-5A87-4C16-8A1E-DDF14BDFD9CE}" destId="{ED4E9C99-228C-43DC-9F75-F641F083AAEC}" srcOrd="0" destOrd="0" presId="urn:microsoft.com/office/officeart/2005/8/layout/pyramid4"/>
    <dgm:cxn modelId="{DE530669-C0DA-4208-A585-C8015CDD95EC}" type="presParOf" srcId="{1CC552A5-5A87-4C16-8A1E-DDF14BDFD9CE}" destId="{3F882B05-45EB-4B73-B6E7-6EE2BE38C2B6}" srcOrd="1" destOrd="0" presId="urn:microsoft.com/office/officeart/2005/8/layout/pyramid4"/>
    <dgm:cxn modelId="{0440D4AC-B35B-4600-B709-D96051B9B73C}" type="presParOf" srcId="{1CC552A5-5A87-4C16-8A1E-DDF14BDFD9CE}" destId="{BD467D1A-8888-4FC4-BADB-60258F5045CF}" srcOrd="2" destOrd="0" presId="urn:microsoft.com/office/officeart/2005/8/layout/pyramid4"/>
    <dgm:cxn modelId="{2F3C7671-8C12-4C4B-950C-2CDB265BBA22}" type="presParOf" srcId="{1CC552A5-5A87-4C16-8A1E-DDF14BDFD9CE}" destId="{070DF20F-2BCB-4228-9CD5-1A2AA6D3D8A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7B15D-EDF5-4981-828C-F5F98850533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CE0169-C083-48AF-A7B6-D9C278FFD95E}">
      <dgm:prSet phldrT="[Texto]" custT="1"/>
      <dgm:spPr/>
      <dgm:t>
        <a:bodyPr/>
        <a:lstStyle/>
        <a:p>
          <a:pPr algn="l"/>
          <a:r>
            <a:rPr lang="pt-BR" sz="1600" b="1" dirty="0">
              <a:latin typeface="+mn-lt"/>
            </a:rPr>
            <a:t>Seleção Pública</a:t>
          </a:r>
        </a:p>
        <a:p>
          <a:pPr algn="l"/>
          <a:r>
            <a:rPr lang="pt-BR" sz="1600" b="1" dirty="0">
              <a:latin typeface="+mn-lt"/>
            </a:rPr>
            <a:t>(editais, provas e formação inicial)</a:t>
          </a:r>
        </a:p>
        <a:p>
          <a:pPr algn="l"/>
          <a:r>
            <a:rPr lang="pt-BR" sz="1600" b="1" dirty="0">
              <a:solidFill>
                <a:srgbClr val="FF0000"/>
              </a:solidFill>
              <a:latin typeface="+mn-lt"/>
            </a:rPr>
            <a:t>Concurso Público Nacional Unificado</a:t>
          </a:r>
        </a:p>
      </dgm:t>
    </dgm:pt>
    <dgm:pt modelId="{E84C2933-383E-4C54-A53C-61607320208E}" type="parTrans" cxnId="{857D6A1B-CE08-40B4-8C9D-16FD1D82EF15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EC39D36-90D2-4712-87B5-6664CA4EB575}" type="sibTrans" cxnId="{857D6A1B-CE08-40B4-8C9D-16FD1D82EF15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904E39B-4ACA-4348-A540-86ED7B4A873C}">
      <dgm:prSet phldrT="[Texto]" custT="1"/>
      <dgm:spPr/>
      <dgm:t>
        <a:bodyPr/>
        <a:lstStyle/>
        <a:p>
          <a:r>
            <a:rPr lang="pt-BR" sz="1600" b="1" kern="1200" dirty="0">
              <a:latin typeface="+mn-lt"/>
            </a:rPr>
            <a:t>Alocação, Ambientação e Estágio Probatório</a:t>
          </a:r>
        </a:p>
        <a:p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Planejamento e Dimensionamento da Força de Trabalho</a:t>
          </a:r>
        </a:p>
      </dgm:t>
    </dgm:pt>
    <dgm:pt modelId="{73963C76-EE5A-40EB-8397-7D15F162E628}" type="parTrans" cxnId="{D66CD23C-26EC-45F6-B721-079130EB880A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DA51423E-AF7E-49C3-A010-1E08D32EA5AF}" type="sibTrans" cxnId="{D66CD23C-26EC-45F6-B721-079130EB880A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4D922817-2B62-4B72-ABDB-90CA41D5C75C}">
      <dgm:prSet phldrT="[Texto]" custT="1"/>
      <dgm:spPr/>
      <dgm:t>
        <a:bodyPr/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Progressão, Capacitação e Remuneração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Desenvolvimento e Desempenho de Pessoas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Novo Sistema de Carreiras</a:t>
          </a: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Nova Estrutura Remuneratória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Valorização de Lideranças Públicas</a:t>
          </a:r>
        </a:p>
      </dgm:t>
    </dgm:pt>
    <dgm:pt modelId="{33697926-9379-476A-A5A9-B1FDB215F4E0}" type="parTrans" cxnId="{66AA6588-C0F9-41EB-9E5B-14C8882F6E1C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F1727D73-C651-4139-946B-033B9801B763}" type="sibTrans" cxnId="{66AA6588-C0F9-41EB-9E5B-14C8882F6E1C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1291E06B-EAB5-4271-90DC-1D33B52B4560}">
      <dgm:prSet custT="1"/>
      <dgm:spPr/>
      <dgm:t>
        <a:bodyPr/>
        <a:lstStyle/>
        <a:p>
          <a:r>
            <a:rPr lang="pt-BR" sz="1600" b="1" dirty="0">
              <a:latin typeface="+mn-lt"/>
            </a:rPr>
            <a:t>Transversalidade, Mobilidade e desenvolvimento na Carreira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Combate às heterogeneidades e desigualdades estruturais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Combate aos privilégios remuneratórios</a:t>
          </a:r>
        </a:p>
      </dgm:t>
    </dgm:pt>
    <dgm:pt modelId="{B2B2416D-B888-49A0-A119-49B16B9ECBF7}" type="parTrans" cxnId="{F7763783-B664-46FC-BF83-3C043CCC3E0B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02BFA84C-D894-43C0-AD0D-BBFA121B7B04}" type="sibTrans" cxnId="{F7763783-B664-46FC-BF83-3C043CCC3E0B}">
      <dgm:prSet/>
      <dgm:spPr/>
      <dgm:t>
        <a:bodyPr/>
        <a:lstStyle/>
        <a:p>
          <a:endParaRPr lang="pt-BR" sz="1600">
            <a:latin typeface="+mn-lt"/>
          </a:endParaRPr>
        </a:p>
      </dgm:t>
    </dgm:pt>
    <dgm:pt modelId="{81E0A376-E19C-413E-A717-5D4376C61DDD}">
      <dgm:prSet phldrT="[Texto]" custT="1"/>
      <dgm:spPr/>
      <dgm:t>
        <a:bodyPr/>
        <a:lstStyle/>
        <a:p>
          <a:r>
            <a:rPr lang="pt-BR" sz="1600" b="1" dirty="0">
              <a:latin typeface="+mn-lt"/>
            </a:rPr>
            <a:t>Aposentação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Melhoria do Atendimento das </a:t>
          </a:r>
          <a:r>
            <a:rPr lang="pt-BR" sz="1600" b="1" dirty="0" err="1">
              <a:solidFill>
                <a:srgbClr val="FF0000"/>
              </a:solidFill>
              <a:latin typeface="+mn-lt"/>
            </a:rPr>
            <a:t>CAPE’s</a:t>
          </a:r>
          <a:endParaRPr lang="pt-BR" sz="1600" b="1" dirty="0">
            <a:solidFill>
              <a:srgbClr val="FF0000"/>
            </a:solidFill>
            <a:latin typeface="+mn-lt"/>
          </a:endParaRP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Fábrica de Digitalização de Processos Funcionais</a:t>
          </a:r>
        </a:p>
        <a:p>
          <a:r>
            <a:rPr lang="pt-BR" sz="1600" b="1" dirty="0">
              <a:solidFill>
                <a:srgbClr val="FF0000"/>
              </a:solidFill>
              <a:latin typeface="+mn-lt"/>
            </a:rPr>
            <a:t>Nova Unidade Gestora do RPPS para os 3 poderes da União em âmbito federal</a:t>
          </a:r>
        </a:p>
        <a:p>
          <a:endParaRPr lang="pt-BR" sz="1600" b="1" dirty="0">
            <a:latin typeface="+mn-lt"/>
          </a:endParaRPr>
        </a:p>
      </dgm:t>
    </dgm:pt>
    <dgm:pt modelId="{CD10B4C0-1D7A-42F9-99DA-4E0D2A942E16}" type="parTrans" cxnId="{E250562E-5C9E-476A-BF9A-D61CA6F7F0F0}">
      <dgm:prSet/>
      <dgm:spPr/>
      <dgm:t>
        <a:bodyPr/>
        <a:lstStyle/>
        <a:p>
          <a:endParaRPr lang="pt-BR"/>
        </a:p>
      </dgm:t>
    </dgm:pt>
    <dgm:pt modelId="{279A28CB-2594-4C13-9FCD-FBE0DE09D72D}" type="sibTrans" cxnId="{E250562E-5C9E-476A-BF9A-D61CA6F7F0F0}">
      <dgm:prSet/>
      <dgm:spPr/>
      <dgm:t>
        <a:bodyPr/>
        <a:lstStyle/>
        <a:p>
          <a:endParaRPr lang="pt-BR"/>
        </a:p>
      </dgm:t>
    </dgm:pt>
    <dgm:pt modelId="{861F3CEE-FC86-4D97-957A-732A24C95008}" type="pres">
      <dgm:prSet presAssocID="{4287B15D-EDF5-4981-828C-F5F988505335}" presName="rootnode" presStyleCnt="0">
        <dgm:presLayoutVars>
          <dgm:chMax/>
          <dgm:chPref/>
          <dgm:dir/>
          <dgm:animLvl val="lvl"/>
        </dgm:presLayoutVars>
      </dgm:prSet>
      <dgm:spPr/>
    </dgm:pt>
    <dgm:pt modelId="{8AA37D5C-EBCC-4D59-B537-1339C7968CFB}" type="pres">
      <dgm:prSet presAssocID="{97CE0169-C083-48AF-A7B6-D9C278FFD95E}" presName="composite" presStyleCnt="0"/>
      <dgm:spPr/>
    </dgm:pt>
    <dgm:pt modelId="{6C75630E-A047-4973-A181-3EC0D563D4AB}" type="pres">
      <dgm:prSet presAssocID="{97CE0169-C083-48AF-A7B6-D9C278FFD95E}" presName="LShape" presStyleLbl="alignNode1" presStyleIdx="0" presStyleCnt="9"/>
      <dgm:spPr/>
    </dgm:pt>
    <dgm:pt modelId="{9788C316-1C1B-4C3E-B3DF-A92565D89005}" type="pres">
      <dgm:prSet presAssocID="{97CE0169-C083-48AF-A7B6-D9C278FFD95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0520FFF-AFD0-418B-BAE8-30B4218F188C}" type="pres">
      <dgm:prSet presAssocID="{97CE0169-C083-48AF-A7B6-D9C278FFD95E}" presName="Triangle" presStyleLbl="alignNode1" presStyleIdx="1" presStyleCnt="9"/>
      <dgm:spPr/>
    </dgm:pt>
    <dgm:pt modelId="{F8D17261-165A-42E1-821F-66CA6693D914}" type="pres">
      <dgm:prSet presAssocID="{FEC39D36-90D2-4712-87B5-6664CA4EB575}" presName="sibTrans" presStyleCnt="0"/>
      <dgm:spPr/>
    </dgm:pt>
    <dgm:pt modelId="{6B53FE2E-70CF-4546-B385-79FBFF91A565}" type="pres">
      <dgm:prSet presAssocID="{FEC39D36-90D2-4712-87B5-6664CA4EB575}" presName="space" presStyleCnt="0"/>
      <dgm:spPr/>
    </dgm:pt>
    <dgm:pt modelId="{A2CC04D6-2382-4453-B099-C70C55A23AE9}" type="pres">
      <dgm:prSet presAssocID="{F904E39B-4ACA-4348-A540-86ED7B4A873C}" presName="composite" presStyleCnt="0"/>
      <dgm:spPr/>
    </dgm:pt>
    <dgm:pt modelId="{3FAD35E0-712C-4AC9-A196-48AC0A92AE7C}" type="pres">
      <dgm:prSet presAssocID="{F904E39B-4ACA-4348-A540-86ED7B4A873C}" presName="LShape" presStyleLbl="alignNode1" presStyleIdx="2" presStyleCnt="9"/>
      <dgm:spPr/>
    </dgm:pt>
    <dgm:pt modelId="{6C5FE0FA-F6BB-4D98-9AB9-53ECF7A881CE}" type="pres">
      <dgm:prSet presAssocID="{F904E39B-4ACA-4348-A540-86ED7B4A873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48C877B-E157-44FF-8D06-24BC477AEE01}" type="pres">
      <dgm:prSet presAssocID="{F904E39B-4ACA-4348-A540-86ED7B4A873C}" presName="Triangle" presStyleLbl="alignNode1" presStyleIdx="3" presStyleCnt="9"/>
      <dgm:spPr/>
    </dgm:pt>
    <dgm:pt modelId="{62E9C6B0-FB9D-4F7C-B8CD-63989E92466E}" type="pres">
      <dgm:prSet presAssocID="{DA51423E-AF7E-49C3-A010-1E08D32EA5AF}" presName="sibTrans" presStyleCnt="0"/>
      <dgm:spPr/>
    </dgm:pt>
    <dgm:pt modelId="{EA570E4A-59BC-44A7-B93F-1D4D66A44B39}" type="pres">
      <dgm:prSet presAssocID="{DA51423E-AF7E-49C3-A010-1E08D32EA5AF}" presName="space" presStyleCnt="0"/>
      <dgm:spPr/>
    </dgm:pt>
    <dgm:pt modelId="{E5E0EBF5-0E40-498A-868A-07FC12A11111}" type="pres">
      <dgm:prSet presAssocID="{4D922817-2B62-4B72-ABDB-90CA41D5C75C}" presName="composite" presStyleCnt="0"/>
      <dgm:spPr/>
    </dgm:pt>
    <dgm:pt modelId="{EEF557A0-F9FB-426D-B6EF-1AE9486EF4A9}" type="pres">
      <dgm:prSet presAssocID="{4D922817-2B62-4B72-ABDB-90CA41D5C75C}" presName="LShape" presStyleLbl="alignNode1" presStyleIdx="4" presStyleCnt="9"/>
      <dgm:spPr/>
    </dgm:pt>
    <dgm:pt modelId="{AF720897-1E73-4616-A507-D11E6D634E33}" type="pres">
      <dgm:prSet presAssocID="{4D922817-2B62-4B72-ABDB-90CA41D5C75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108B471-F1D5-4349-84E4-951E0319299C}" type="pres">
      <dgm:prSet presAssocID="{4D922817-2B62-4B72-ABDB-90CA41D5C75C}" presName="Triangle" presStyleLbl="alignNode1" presStyleIdx="5" presStyleCnt="9"/>
      <dgm:spPr/>
    </dgm:pt>
    <dgm:pt modelId="{DA3F8AD6-898F-44BF-B890-90FCF6FE048C}" type="pres">
      <dgm:prSet presAssocID="{F1727D73-C651-4139-946B-033B9801B763}" presName="sibTrans" presStyleCnt="0"/>
      <dgm:spPr/>
    </dgm:pt>
    <dgm:pt modelId="{A97737E2-B472-4368-9A97-3E79ABB99A6B}" type="pres">
      <dgm:prSet presAssocID="{F1727D73-C651-4139-946B-033B9801B763}" presName="space" presStyleCnt="0"/>
      <dgm:spPr/>
    </dgm:pt>
    <dgm:pt modelId="{767F4EFC-3972-4C5D-AD33-BD18A8A64590}" type="pres">
      <dgm:prSet presAssocID="{1291E06B-EAB5-4271-90DC-1D33B52B4560}" presName="composite" presStyleCnt="0"/>
      <dgm:spPr/>
    </dgm:pt>
    <dgm:pt modelId="{DE889E9D-E272-4B86-A3F9-763FCFA615F2}" type="pres">
      <dgm:prSet presAssocID="{1291E06B-EAB5-4271-90DC-1D33B52B4560}" presName="LShape" presStyleLbl="alignNode1" presStyleIdx="6" presStyleCnt="9"/>
      <dgm:spPr/>
    </dgm:pt>
    <dgm:pt modelId="{F498A9BF-0F00-416C-AEE6-A3F3C6E75C62}" type="pres">
      <dgm:prSet presAssocID="{1291E06B-EAB5-4271-90DC-1D33B52B456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4C8D7F0-6127-4D45-A1A9-AAF5B550B4CA}" type="pres">
      <dgm:prSet presAssocID="{1291E06B-EAB5-4271-90DC-1D33B52B4560}" presName="Triangle" presStyleLbl="alignNode1" presStyleIdx="7" presStyleCnt="9"/>
      <dgm:spPr/>
    </dgm:pt>
    <dgm:pt modelId="{92F1CFEF-1552-4718-80C6-B18746307A59}" type="pres">
      <dgm:prSet presAssocID="{02BFA84C-D894-43C0-AD0D-BBFA121B7B04}" presName="sibTrans" presStyleCnt="0"/>
      <dgm:spPr/>
    </dgm:pt>
    <dgm:pt modelId="{8F30177E-4AAA-4AA6-8C7C-E645EF720433}" type="pres">
      <dgm:prSet presAssocID="{02BFA84C-D894-43C0-AD0D-BBFA121B7B04}" presName="space" presStyleCnt="0"/>
      <dgm:spPr/>
    </dgm:pt>
    <dgm:pt modelId="{82C63325-42F1-4F04-9BA7-115029281C33}" type="pres">
      <dgm:prSet presAssocID="{81E0A376-E19C-413E-A717-5D4376C61DDD}" presName="composite" presStyleCnt="0"/>
      <dgm:spPr/>
    </dgm:pt>
    <dgm:pt modelId="{9BEB6120-345A-46EC-A358-C934706BD78C}" type="pres">
      <dgm:prSet presAssocID="{81E0A376-E19C-413E-A717-5D4376C61DDD}" presName="LShape" presStyleLbl="alignNode1" presStyleIdx="8" presStyleCnt="9"/>
      <dgm:spPr/>
    </dgm:pt>
    <dgm:pt modelId="{050FC107-5A1F-4B95-BBA3-1B3752550E3A}" type="pres">
      <dgm:prSet presAssocID="{81E0A376-E19C-413E-A717-5D4376C61DD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67DD515-F0C6-4509-B594-9C487C0EFA3B}" type="presOf" srcId="{F904E39B-4ACA-4348-A540-86ED7B4A873C}" destId="{6C5FE0FA-F6BB-4D98-9AB9-53ECF7A881CE}" srcOrd="0" destOrd="0" presId="urn:microsoft.com/office/officeart/2009/3/layout/StepUpProcess"/>
    <dgm:cxn modelId="{857D6A1B-CE08-40B4-8C9D-16FD1D82EF15}" srcId="{4287B15D-EDF5-4981-828C-F5F988505335}" destId="{97CE0169-C083-48AF-A7B6-D9C278FFD95E}" srcOrd="0" destOrd="0" parTransId="{E84C2933-383E-4C54-A53C-61607320208E}" sibTransId="{FEC39D36-90D2-4712-87B5-6664CA4EB575}"/>
    <dgm:cxn modelId="{A5B5B827-EF01-40E3-A952-076DDD117BC1}" type="presOf" srcId="{4287B15D-EDF5-4981-828C-F5F988505335}" destId="{861F3CEE-FC86-4D97-957A-732A24C95008}" srcOrd="0" destOrd="0" presId="urn:microsoft.com/office/officeart/2009/3/layout/StepUpProcess"/>
    <dgm:cxn modelId="{B225A82A-381E-4F38-BD40-E91DC70A387A}" type="presOf" srcId="{81E0A376-E19C-413E-A717-5D4376C61DDD}" destId="{050FC107-5A1F-4B95-BBA3-1B3752550E3A}" srcOrd="0" destOrd="0" presId="urn:microsoft.com/office/officeart/2009/3/layout/StepUpProcess"/>
    <dgm:cxn modelId="{E250562E-5C9E-476A-BF9A-D61CA6F7F0F0}" srcId="{4287B15D-EDF5-4981-828C-F5F988505335}" destId="{81E0A376-E19C-413E-A717-5D4376C61DDD}" srcOrd="4" destOrd="0" parTransId="{CD10B4C0-1D7A-42F9-99DA-4E0D2A942E16}" sibTransId="{279A28CB-2594-4C13-9FCD-FBE0DE09D72D}"/>
    <dgm:cxn modelId="{F738B435-758D-44F8-9C44-339DF6D9C07F}" type="presOf" srcId="{97CE0169-C083-48AF-A7B6-D9C278FFD95E}" destId="{9788C316-1C1B-4C3E-B3DF-A92565D89005}" srcOrd="0" destOrd="0" presId="urn:microsoft.com/office/officeart/2009/3/layout/StepUpProcess"/>
    <dgm:cxn modelId="{D66CD23C-26EC-45F6-B721-079130EB880A}" srcId="{4287B15D-EDF5-4981-828C-F5F988505335}" destId="{F904E39B-4ACA-4348-A540-86ED7B4A873C}" srcOrd="1" destOrd="0" parTransId="{73963C76-EE5A-40EB-8397-7D15F162E628}" sibTransId="{DA51423E-AF7E-49C3-A010-1E08D32EA5AF}"/>
    <dgm:cxn modelId="{BC815C67-C43E-4BBC-8E3C-4E8614877E27}" type="presOf" srcId="{1291E06B-EAB5-4271-90DC-1D33B52B4560}" destId="{F498A9BF-0F00-416C-AEE6-A3F3C6E75C62}" srcOrd="0" destOrd="0" presId="urn:microsoft.com/office/officeart/2009/3/layout/StepUpProcess"/>
    <dgm:cxn modelId="{36B2F97F-EC21-4E7A-8A6E-509BABAB314A}" type="presOf" srcId="{4D922817-2B62-4B72-ABDB-90CA41D5C75C}" destId="{AF720897-1E73-4616-A507-D11E6D634E33}" srcOrd="0" destOrd="0" presId="urn:microsoft.com/office/officeart/2009/3/layout/StepUpProcess"/>
    <dgm:cxn modelId="{F7763783-B664-46FC-BF83-3C043CCC3E0B}" srcId="{4287B15D-EDF5-4981-828C-F5F988505335}" destId="{1291E06B-EAB5-4271-90DC-1D33B52B4560}" srcOrd="3" destOrd="0" parTransId="{B2B2416D-B888-49A0-A119-49B16B9ECBF7}" sibTransId="{02BFA84C-D894-43C0-AD0D-BBFA121B7B04}"/>
    <dgm:cxn modelId="{66AA6588-C0F9-41EB-9E5B-14C8882F6E1C}" srcId="{4287B15D-EDF5-4981-828C-F5F988505335}" destId="{4D922817-2B62-4B72-ABDB-90CA41D5C75C}" srcOrd="2" destOrd="0" parTransId="{33697926-9379-476A-A5A9-B1FDB215F4E0}" sibTransId="{F1727D73-C651-4139-946B-033B9801B763}"/>
    <dgm:cxn modelId="{755E62F2-24EF-4A71-A0A8-7D6102AB84FD}" type="presParOf" srcId="{861F3CEE-FC86-4D97-957A-732A24C95008}" destId="{8AA37D5C-EBCC-4D59-B537-1339C7968CFB}" srcOrd="0" destOrd="0" presId="urn:microsoft.com/office/officeart/2009/3/layout/StepUpProcess"/>
    <dgm:cxn modelId="{AB740DF7-8167-4B13-9033-313A1CF3C522}" type="presParOf" srcId="{8AA37D5C-EBCC-4D59-B537-1339C7968CFB}" destId="{6C75630E-A047-4973-A181-3EC0D563D4AB}" srcOrd="0" destOrd="0" presId="urn:microsoft.com/office/officeart/2009/3/layout/StepUpProcess"/>
    <dgm:cxn modelId="{C3876D0B-D28A-426D-A261-F8622CF76D18}" type="presParOf" srcId="{8AA37D5C-EBCC-4D59-B537-1339C7968CFB}" destId="{9788C316-1C1B-4C3E-B3DF-A92565D89005}" srcOrd="1" destOrd="0" presId="urn:microsoft.com/office/officeart/2009/3/layout/StepUpProcess"/>
    <dgm:cxn modelId="{E3EB71A2-6D45-4C58-B332-10B7DFF2D73B}" type="presParOf" srcId="{8AA37D5C-EBCC-4D59-B537-1339C7968CFB}" destId="{20520FFF-AFD0-418B-BAE8-30B4218F188C}" srcOrd="2" destOrd="0" presId="urn:microsoft.com/office/officeart/2009/3/layout/StepUpProcess"/>
    <dgm:cxn modelId="{FDA3408E-3B07-44BF-BB91-CE90D93E8626}" type="presParOf" srcId="{861F3CEE-FC86-4D97-957A-732A24C95008}" destId="{F8D17261-165A-42E1-821F-66CA6693D914}" srcOrd="1" destOrd="0" presId="urn:microsoft.com/office/officeart/2009/3/layout/StepUpProcess"/>
    <dgm:cxn modelId="{9D59734F-B8A7-499D-A149-70A8CD432E59}" type="presParOf" srcId="{F8D17261-165A-42E1-821F-66CA6693D914}" destId="{6B53FE2E-70CF-4546-B385-79FBFF91A565}" srcOrd="0" destOrd="0" presId="urn:microsoft.com/office/officeart/2009/3/layout/StepUpProcess"/>
    <dgm:cxn modelId="{847B81BF-A75B-40D2-BE7C-19B4A38361B9}" type="presParOf" srcId="{861F3CEE-FC86-4D97-957A-732A24C95008}" destId="{A2CC04D6-2382-4453-B099-C70C55A23AE9}" srcOrd="2" destOrd="0" presId="urn:microsoft.com/office/officeart/2009/3/layout/StepUpProcess"/>
    <dgm:cxn modelId="{19C8A045-608C-4FEE-BF90-1B9A8E19FEA7}" type="presParOf" srcId="{A2CC04D6-2382-4453-B099-C70C55A23AE9}" destId="{3FAD35E0-712C-4AC9-A196-48AC0A92AE7C}" srcOrd="0" destOrd="0" presId="urn:microsoft.com/office/officeart/2009/3/layout/StepUpProcess"/>
    <dgm:cxn modelId="{2BFA1FF3-1DFE-45C1-961E-899DEF0CE7D4}" type="presParOf" srcId="{A2CC04D6-2382-4453-B099-C70C55A23AE9}" destId="{6C5FE0FA-F6BB-4D98-9AB9-53ECF7A881CE}" srcOrd="1" destOrd="0" presId="urn:microsoft.com/office/officeart/2009/3/layout/StepUpProcess"/>
    <dgm:cxn modelId="{8D64CC54-C1F5-4341-AA56-4EFEC5707C7D}" type="presParOf" srcId="{A2CC04D6-2382-4453-B099-C70C55A23AE9}" destId="{848C877B-E157-44FF-8D06-24BC477AEE01}" srcOrd="2" destOrd="0" presId="urn:microsoft.com/office/officeart/2009/3/layout/StepUpProcess"/>
    <dgm:cxn modelId="{E04FB76A-D625-432E-8FBC-213ECEF212DE}" type="presParOf" srcId="{861F3CEE-FC86-4D97-957A-732A24C95008}" destId="{62E9C6B0-FB9D-4F7C-B8CD-63989E92466E}" srcOrd="3" destOrd="0" presId="urn:microsoft.com/office/officeart/2009/3/layout/StepUpProcess"/>
    <dgm:cxn modelId="{E2C81E74-E771-484C-B1D0-D7B77728FE45}" type="presParOf" srcId="{62E9C6B0-FB9D-4F7C-B8CD-63989E92466E}" destId="{EA570E4A-59BC-44A7-B93F-1D4D66A44B39}" srcOrd="0" destOrd="0" presId="urn:microsoft.com/office/officeart/2009/3/layout/StepUpProcess"/>
    <dgm:cxn modelId="{BC98DE31-984B-4FD3-845B-28C0B2E78CC8}" type="presParOf" srcId="{861F3CEE-FC86-4D97-957A-732A24C95008}" destId="{E5E0EBF5-0E40-498A-868A-07FC12A11111}" srcOrd="4" destOrd="0" presId="urn:microsoft.com/office/officeart/2009/3/layout/StepUpProcess"/>
    <dgm:cxn modelId="{F1E6C56E-91AB-45EB-960E-ACB40A5F6400}" type="presParOf" srcId="{E5E0EBF5-0E40-498A-868A-07FC12A11111}" destId="{EEF557A0-F9FB-426D-B6EF-1AE9486EF4A9}" srcOrd="0" destOrd="0" presId="urn:microsoft.com/office/officeart/2009/3/layout/StepUpProcess"/>
    <dgm:cxn modelId="{4BEBA93D-C554-44AB-A09B-B3FC3B355B76}" type="presParOf" srcId="{E5E0EBF5-0E40-498A-868A-07FC12A11111}" destId="{AF720897-1E73-4616-A507-D11E6D634E33}" srcOrd="1" destOrd="0" presId="urn:microsoft.com/office/officeart/2009/3/layout/StepUpProcess"/>
    <dgm:cxn modelId="{9C1600B7-C5DA-49EB-ABA0-595FA661C7E0}" type="presParOf" srcId="{E5E0EBF5-0E40-498A-868A-07FC12A11111}" destId="{F108B471-F1D5-4349-84E4-951E0319299C}" srcOrd="2" destOrd="0" presId="urn:microsoft.com/office/officeart/2009/3/layout/StepUpProcess"/>
    <dgm:cxn modelId="{1E7CAA0C-28F4-4489-84F6-DEF2FCC897FD}" type="presParOf" srcId="{861F3CEE-FC86-4D97-957A-732A24C95008}" destId="{DA3F8AD6-898F-44BF-B890-90FCF6FE048C}" srcOrd="5" destOrd="0" presId="urn:microsoft.com/office/officeart/2009/3/layout/StepUpProcess"/>
    <dgm:cxn modelId="{F401F9FB-903C-4D2D-8265-B88C6FDBBC37}" type="presParOf" srcId="{DA3F8AD6-898F-44BF-B890-90FCF6FE048C}" destId="{A97737E2-B472-4368-9A97-3E79ABB99A6B}" srcOrd="0" destOrd="0" presId="urn:microsoft.com/office/officeart/2009/3/layout/StepUpProcess"/>
    <dgm:cxn modelId="{ADB031E1-08BA-426B-A71C-1FCD98E72C39}" type="presParOf" srcId="{861F3CEE-FC86-4D97-957A-732A24C95008}" destId="{767F4EFC-3972-4C5D-AD33-BD18A8A64590}" srcOrd="6" destOrd="0" presId="urn:microsoft.com/office/officeart/2009/3/layout/StepUpProcess"/>
    <dgm:cxn modelId="{0AEF0D5E-FBE9-4DC0-8A05-80BDD350664E}" type="presParOf" srcId="{767F4EFC-3972-4C5D-AD33-BD18A8A64590}" destId="{DE889E9D-E272-4B86-A3F9-763FCFA615F2}" srcOrd="0" destOrd="0" presId="urn:microsoft.com/office/officeart/2009/3/layout/StepUpProcess"/>
    <dgm:cxn modelId="{F4BD2284-EA38-4387-B7E5-F6DFA884B50D}" type="presParOf" srcId="{767F4EFC-3972-4C5D-AD33-BD18A8A64590}" destId="{F498A9BF-0F00-416C-AEE6-A3F3C6E75C62}" srcOrd="1" destOrd="0" presId="urn:microsoft.com/office/officeart/2009/3/layout/StepUpProcess"/>
    <dgm:cxn modelId="{F0771963-CC62-4882-9BF9-6B3FB3BEF65E}" type="presParOf" srcId="{767F4EFC-3972-4C5D-AD33-BD18A8A64590}" destId="{14C8D7F0-6127-4D45-A1A9-AAF5B550B4CA}" srcOrd="2" destOrd="0" presId="urn:microsoft.com/office/officeart/2009/3/layout/StepUpProcess"/>
    <dgm:cxn modelId="{FC4A29B7-35F2-493D-BD81-D68CA3E1AF0B}" type="presParOf" srcId="{861F3CEE-FC86-4D97-957A-732A24C95008}" destId="{92F1CFEF-1552-4718-80C6-B18746307A59}" srcOrd="7" destOrd="0" presId="urn:microsoft.com/office/officeart/2009/3/layout/StepUpProcess"/>
    <dgm:cxn modelId="{051A0228-D5D0-4F47-8FF5-8840E169ED44}" type="presParOf" srcId="{92F1CFEF-1552-4718-80C6-B18746307A59}" destId="{8F30177E-4AAA-4AA6-8C7C-E645EF720433}" srcOrd="0" destOrd="0" presId="urn:microsoft.com/office/officeart/2009/3/layout/StepUpProcess"/>
    <dgm:cxn modelId="{B6D1B896-820C-414D-83B7-6A7813B1E356}" type="presParOf" srcId="{861F3CEE-FC86-4D97-957A-732A24C95008}" destId="{82C63325-42F1-4F04-9BA7-115029281C33}" srcOrd="8" destOrd="0" presId="urn:microsoft.com/office/officeart/2009/3/layout/StepUpProcess"/>
    <dgm:cxn modelId="{73FCCAF2-DF9F-487E-8DEC-F7AEFD73F311}" type="presParOf" srcId="{82C63325-42F1-4F04-9BA7-115029281C33}" destId="{9BEB6120-345A-46EC-A358-C934706BD78C}" srcOrd="0" destOrd="0" presId="urn:microsoft.com/office/officeart/2009/3/layout/StepUpProcess"/>
    <dgm:cxn modelId="{9E3ED094-CEF8-4C44-A4B7-2E0A645514B0}" type="presParOf" srcId="{82C63325-42F1-4F04-9BA7-115029281C33}" destId="{050FC107-5A1F-4B95-BBA3-1B3752550E3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E9C99-228C-43DC-9F75-F641F083AAEC}">
      <dsp:nvSpPr>
        <dsp:cNvPr id="0" name=""/>
        <dsp:cNvSpPr/>
      </dsp:nvSpPr>
      <dsp:spPr>
        <a:xfrm>
          <a:off x="2324802" y="0"/>
          <a:ext cx="2540827" cy="254082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PROJETOS de DESENVOLVIMENTO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PLANOS de GOVERNO (PPA’S)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2960009" y="1270414"/>
        <a:ext cx="1270413" cy="1270413"/>
      </dsp:txXfrm>
    </dsp:sp>
    <dsp:sp modelId="{3F882B05-45EB-4B73-B6E7-6EE2BE38C2B6}">
      <dsp:nvSpPr>
        <dsp:cNvPr id="0" name=""/>
        <dsp:cNvSpPr/>
      </dsp:nvSpPr>
      <dsp:spPr>
        <a:xfrm>
          <a:off x="1054389" y="2540827"/>
          <a:ext cx="2540827" cy="254082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GOVERNABILIDADE SISTÊMICA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1689596" y="3811241"/>
        <a:ext cx="1270413" cy="1270413"/>
      </dsp:txXfrm>
    </dsp:sp>
    <dsp:sp modelId="{BD467D1A-8888-4FC4-BADB-60258F5045CF}">
      <dsp:nvSpPr>
        <dsp:cNvPr id="0" name=""/>
        <dsp:cNvSpPr/>
      </dsp:nvSpPr>
      <dsp:spPr>
        <a:xfrm rot="10800000">
          <a:off x="2324802" y="2540827"/>
          <a:ext cx="2540827" cy="254082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Ambiente de complexidade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riscos e incertezas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 rot="10800000">
        <a:off x="2960009" y="2540827"/>
        <a:ext cx="1270413" cy="1270413"/>
      </dsp:txXfrm>
    </dsp:sp>
    <dsp:sp modelId="{070DF20F-2BCB-4228-9CD5-1A2AA6D3D8AE}">
      <dsp:nvSpPr>
        <dsp:cNvPr id="0" name=""/>
        <dsp:cNvSpPr/>
      </dsp:nvSpPr>
      <dsp:spPr>
        <a:xfrm>
          <a:off x="3595216" y="2540827"/>
          <a:ext cx="2540827" cy="254082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GOVERNANÇA COLABORATIVA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4230423" y="3811241"/>
        <a:ext cx="1270413" cy="1270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E9C99-228C-43DC-9F75-F641F083AAEC}">
      <dsp:nvSpPr>
        <dsp:cNvPr id="0" name=""/>
        <dsp:cNvSpPr/>
      </dsp:nvSpPr>
      <dsp:spPr>
        <a:xfrm>
          <a:off x="2288798" y="0"/>
          <a:ext cx="2540827" cy="25408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 ESTADO NECESSÁRIO</a:t>
          </a:r>
        </a:p>
      </dsp:txBody>
      <dsp:txXfrm>
        <a:off x="2924005" y="1270414"/>
        <a:ext cx="1270413" cy="1270413"/>
      </dsp:txXfrm>
    </dsp:sp>
    <dsp:sp modelId="{3F882B05-45EB-4B73-B6E7-6EE2BE38C2B6}">
      <dsp:nvSpPr>
        <dsp:cNvPr id="0" name=""/>
        <dsp:cNvSpPr/>
      </dsp:nvSpPr>
      <dsp:spPr>
        <a:xfrm>
          <a:off x="1018385" y="2540827"/>
          <a:ext cx="2540827" cy="25408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ORGANIZAÇÕES ESTATAIS</a:t>
          </a:r>
        </a:p>
      </dsp:txBody>
      <dsp:txXfrm>
        <a:off x="1653592" y="3811241"/>
        <a:ext cx="1270413" cy="1270413"/>
      </dsp:txXfrm>
    </dsp:sp>
    <dsp:sp modelId="{BD467D1A-8888-4FC4-BADB-60258F5045CF}">
      <dsp:nvSpPr>
        <dsp:cNvPr id="0" name=""/>
        <dsp:cNvSpPr/>
      </dsp:nvSpPr>
      <dsp:spPr>
        <a:xfrm rot="10800000">
          <a:off x="2288798" y="2540827"/>
          <a:ext cx="2540827" cy="25408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Processos Institucionais e Entregas de Bens e Serviços à população, territórios e empresas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 rot="10800000">
        <a:off x="2924005" y="2540827"/>
        <a:ext cx="1270413" cy="1270413"/>
      </dsp:txXfrm>
    </dsp:sp>
    <dsp:sp modelId="{070DF20F-2BCB-4228-9CD5-1A2AA6D3D8AE}">
      <dsp:nvSpPr>
        <dsp:cNvPr id="0" name=""/>
        <dsp:cNvSpPr/>
      </dsp:nvSpPr>
      <dsp:spPr>
        <a:xfrm>
          <a:off x="3559212" y="2540827"/>
          <a:ext cx="2540827" cy="254082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CARREIRAS PÚBLICAS</a:t>
          </a:r>
        </a:p>
      </dsp:txBody>
      <dsp:txXfrm>
        <a:off x="4194419" y="3811241"/>
        <a:ext cx="1270413" cy="1270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5630E-A047-4973-A181-3EC0D563D4AB}">
      <dsp:nvSpPr>
        <dsp:cNvPr id="0" name=""/>
        <dsp:cNvSpPr/>
      </dsp:nvSpPr>
      <dsp:spPr>
        <a:xfrm rot="5400000">
          <a:off x="432678" y="2322382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8C316-1C1B-4C3E-B3DF-A92565D89005}">
      <dsp:nvSpPr>
        <dsp:cNvPr id="0" name=""/>
        <dsp:cNvSpPr/>
      </dsp:nvSpPr>
      <dsp:spPr>
        <a:xfrm>
          <a:off x="215972" y="2967820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Seleção Pública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(editais, provas e formação inicial)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Concurso Público Nacional Unificado</a:t>
          </a:r>
        </a:p>
      </dsp:txBody>
      <dsp:txXfrm>
        <a:off x="215972" y="2967820"/>
        <a:ext cx="1950252" cy="1709510"/>
      </dsp:txXfrm>
    </dsp:sp>
    <dsp:sp modelId="{20520FFF-AFD0-418B-BAE8-30B4218F188C}">
      <dsp:nvSpPr>
        <dsp:cNvPr id="0" name=""/>
        <dsp:cNvSpPr/>
      </dsp:nvSpPr>
      <dsp:spPr>
        <a:xfrm>
          <a:off x="1798252" y="2163345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D35E0-712C-4AC9-A196-48AC0A92AE7C}">
      <dsp:nvSpPr>
        <dsp:cNvPr id="0" name=""/>
        <dsp:cNvSpPr/>
      </dsp:nvSpPr>
      <dsp:spPr>
        <a:xfrm rot="5400000">
          <a:off x="2820167" y="1731595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FE0FA-F6BB-4D98-9AB9-53ECF7A881CE}">
      <dsp:nvSpPr>
        <dsp:cNvPr id="0" name=""/>
        <dsp:cNvSpPr/>
      </dsp:nvSpPr>
      <dsp:spPr>
        <a:xfrm>
          <a:off x="2603462" y="2377033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Alocação, Ambientação e Estágio Probatório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Planejamento e Dimensionamento da Força de Trabalho</a:t>
          </a:r>
        </a:p>
      </dsp:txBody>
      <dsp:txXfrm>
        <a:off x="2603462" y="2377033"/>
        <a:ext cx="1950252" cy="1709510"/>
      </dsp:txXfrm>
    </dsp:sp>
    <dsp:sp modelId="{848C877B-E157-44FF-8D06-24BC477AEE01}">
      <dsp:nvSpPr>
        <dsp:cNvPr id="0" name=""/>
        <dsp:cNvSpPr/>
      </dsp:nvSpPr>
      <dsp:spPr>
        <a:xfrm>
          <a:off x="4185742" y="1572558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557A0-F9FB-426D-B6EF-1AE9486EF4A9}">
      <dsp:nvSpPr>
        <dsp:cNvPr id="0" name=""/>
        <dsp:cNvSpPr/>
      </dsp:nvSpPr>
      <dsp:spPr>
        <a:xfrm rot="5400000">
          <a:off x="5207657" y="1140809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20897-1E73-4616-A507-D11E6D634E33}">
      <dsp:nvSpPr>
        <dsp:cNvPr id="0" name=""/>
        <dsp:cNvSpPr/>
      </dsp:nvSpPr>
      <dsp:spPr>
        <a:xfrm>
          <a:off x="4990951" y="1786247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Progressão, Capacitação e Remuneração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Desenvolvimento e Desempenho de Pessoas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sng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Novo Sistema de Carreiras</a:t>
          </a:r>
        </a:p>
        <a:p>
          <a:pPr marL="0" marR="0" lvl="0" indent="0" algn="l" defTabSz="6667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Nova Estrutura Remuneratória</a:t>
          </a:r>
        </a:p>
        <a:p>
          <a:pPr marL="0"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  <a:ea typeface="+mn-ea"/>
              <a:cs typeface="+mn-cs"/>
            </a:rPr>
            <a:t>Valorização de Lideranças Públicas</a:t>
          </a:r>
        </a:p>
      </dsp:txBody>
      <dsp:txXfrm>
        <a:off x="4990951" y="1786247"/>
        <a:ext cx="1950252" cy="1709510"/>
      </dsp:txXfrm>
    </dsp:sp>
    <dsp:sp modelId="{F108B471-F1D5-4349-84E4-951E0319299C}">
      <dsp:nvSpPr>
        <dsp:cNvPr id="0" name=""/>
        <dsp:cNvSpPr/>
      </dsp:nvSpPr>
      <dsp:spPr>
        <a:xfrm>
          <a:off x="6573231" y="981771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89E9D-E272-4B86-A3F9-763FCFA615F2}">
      <dsp:nvSpPr>
        <dsp:cNvPr id="0" name=""/>
        <dsp:cNvSpPr/>
      </dsp:nvSpPr>
      <dsp:spPr>
        <a:xfrm rot="5400000">
          <a:off x="7595146" y="550022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8A9BF-0F00-416C-AEE6-A3F3C6E75C62}">
      <dsp:nvSpPr>
        <dsp:cNvPr id="0" name=""/>
        <dsp:cNvSpPr/>
      </dsp:nvSpPr>
      <dsp:spPr>
        <a:xfrm>
          <a:off x="7378441" y="1195460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Transversalidade, Mobilidade e desenvolvimento na Carreira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Combate às heterogeneidades e desigualdades estruturais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Combate aos privilégios remuneratórios</a:t>
          </a:r>
        </a:p>
      </dsp:txBody>
      <dsp:txXfrm>
        <a:off x="7378441" y="1195460"/>
        <a:ext cx="1950252" cy="1709510"/>
      </dsp:txXfrm>
    </dsp:sp>
    <dsp:sp modelId="{14C8D7F0-6127-4D45-A1A9-AAF5B550B4CA}">
      <dsp:nvSpPr>
        <dsp:cNvPr id="0" name=""/>
        <dsp:cNvSpPr/>
      </dsp:nvSpPr>
      <dsp:spPr>
        <a:xfrm>
          <a:off x="8960721" y="390985"/>
          <a:ext cx="367972" cy="36797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B6120-345A-46EC-A358-C934706BD78C}">
      <dsp:nvSpPr>
        <dsp:cNvPr id="0" name=""/>
        <dsp:cNvSpPr/>
      </dsp:nvSpPr>
      <dsp:spPr>
        <a:xfrm rot="5400000">
          <a:off x="9982636" y="-40764"/>
          <a:ext cx="1298222" cy="216021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FC107-5A1F-4B95-BBA3-1B3752550E3A}">
      <dsp:nvSpPr>
        <dsp:cNvPr id="0" name=""/>
        <dsp:cNvSpPr/>
      </dsp:nvSpPr>
      <dsp:spPr>
        <a:xfrm>
          <a:off x="9765930" y="604673"/>
          <a:ext cx="1950252" cy="170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Aposentação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Melhoria do Atendimento das </a:t>
          </a:r>
          <a:r>
            <a:rPr lang="pt-BR" sz="1600" b="1" kern="1200" dirty="0" err="1">
              <a:solidFill>
                <a:srgbClr val="FF0000"/>
              </a:solidFill>
              <a:latin typeface="+mn-lt"/>
            </a:rPr>
            <a:t>CAPE’s</a:t>
          </a:r>
          <a:endParaRPr lang="pt-BR" sz="1600" b="1" kern="1200" dirty="0">
            <a:solidFill>
              <a:srgbClr val="FF0000"/>
            </a:solidFill>
            <a:latin typeface="+mn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Fábrica de Digitalização de Processos Funcionais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FF0000"/>
              </a:solidFill>
              <a:latin typeface="+mn-lt"/>
            </a:rPr>
            <a:t>Nova Unidade Gestora do RPPS para os 3 poderes da União em âmbito federal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>
            <a:latin typeface="+mn-lt"/>
          </a:endParaRPr>
        </a:p>
      </dsp:txBody>
      <dsp:txXfrm>
        <a:off x="9765930" y="604673"/>
        <a:ext cx="1950252" cy="170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4D0E127-AB55-DD4C-4BB6-AC699F6FB4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7E18A08-B382-B06A-40C9-2C754B6B1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BB1-0A1E-4E0A-B983-A1EE1A94805E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36D0A-5475-F5BA-B36A-52852B7E1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11C26E-AB56-045D-34A6-7988D0F1B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F0FA0-729A-4A8D-B190-C2F9D6152E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46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6E90-F207-4466-8CEB-4444C948C3C3}" type="datetimeFigureOut">
              <a:t>30/08/2023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3DA1-739F-452A-91CD-2A98C843D2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68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756-82DA-438D-AAE7-D84418D93E8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74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E70B-3910-41EF-B07D-A0D63D99D1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1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E70B-3910-41EF-B07D-A0D63D99D1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3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7E70B-3910-41EF-B07D-A0D63D99D1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9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40388-A1D8-5786-A651-6882F8ED0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C81A20-0DA9-00A1-04E3-FC766710E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91F414-4E9F-5440-616B-A49BC4B8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971733-17C0-EC9A-BA50-C20480D5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200B8A-931C-93A0-4725-69EC67AB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86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F682B-E3DA-98B3-5A54-24B400C9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015704-6169-051E-4CE6-3AAF667E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D0E8DF-1583-A30D-596E-FE4133B4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9B085E-95DE-94B7-783F-C8E81E49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436BC-63FD-2E2B-7E6B-3DD0E75F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2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3F1799-13AC-FB07-C6D5-B9ED767E1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EA2B91-FC61-084E-8BEB-57B2B0902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61157-FBAE-64B0-6FBB-203E902C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52C18C-CAC6-4A05-0BD8-4FB7C336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018C3-6EB4-1DBB-7F5B-F508582D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4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3C733-EC4A-5C47-A06D-86587C763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10775-89FB-E1B4-08C6-08B66968D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B1E1B9-822F-AE52-408D-63DAD524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373A24-7BD2-197E-F04F-89256993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FDF899-D9E3-5E80-FCEE-B40657C8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49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903A2-F4AD-F390-5FBA-FCC1C885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A8C872-185D-9055-6895-21060946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93AB8-BA20-BA1C-1077-5704EB08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256A7-5B40-7524-C6FA-25D6CA5C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8E7F65-E416-A3C1-7A7A-75027EE2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3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B03E0-C909-0B98-74FB-9102D6EF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727D7-BF41-18D0-63AB-42221F799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9F650B-5407-E276-DF03-770AE837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D46969-37AE-2CEA-FFE0-F734FA98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19FED-A220-B807-042E-262D7F9E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13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3D0A3-9B2E-8A11-AC20-15A0F7F6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EF0822-BB81-0653-63ED-A854EF398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88EB57-B295-4F70-2F75-4C5DBEBB0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A9C23F-B49B-2EDD-900D-E2240821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D5B8A-1760-F255-BAC1-3B8DC0F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4637FD-9867-FBC3-4E33-6FF92ED6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08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16D17-BB76-7C40-9F27-1225C10B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D8936B-4BBB-4E1E-9DAD-98E2B3795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22E5E3-E28E-CEDF-FDF6-B30942C41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EDD968-F575-38AD-066C-D92284267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265A3A-B438-3C12-0176-6289F3BD2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81AFE6-D301-2D5B-B656-41FED078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211F7C-5268-19C9-F329-F2D94D65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9081F3-C7DE-ABD9-AEBB-D6CE4AED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888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BB521-71E5-4335-CAB6-C1B277E7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697CE8-20FC-CA23-3CA9-95699A91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46EF4-9D93-BD40-A5C1-3BFD4EFD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899894-71F3-41EC-3ABB-0B85F739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37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B53DB6-8689-E68C-D078-F8C20C78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AFF6DA-71A4-D6D0-B950-17272E9E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3466FF-7624-9BD5-E3B1-CBE12A97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5FF18-606B-92DF-CDC5-C8432366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3D5BB-EFF2-FE9B-74B5-8DE4DBB3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94AD2C-EAB9-D070-4BC4-FFDABAC82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007622-AB1A-F17F-289F-4DCE0B6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6E5E5E-9E65-7DC4-142D-171F0566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4AA686-C238-90F2-1314-A890839D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1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3A0CC-698E-E868-D6FA-D5ADE8FB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EE6A0-549E-D538-B4FE-0ED9DBA5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53ADD4-B988-5CD8-A6D4-3E1A21C3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A94AFE-C7C1-4E97-856A-20F30845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3F215-DACD-3B68-D23B-8090FBB6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625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EB1AB-B4C9-49E0-053A-4844FE1C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6C61E3-0217-B7BE-E355-C37138B9B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74B837-D1B5-D168-43E1-CF17056A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60CCE6-67BB-04B0-BFA3-EA25C6AE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326B60-9E9B-3AAF-A8F1-B871F363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7A1DD0-F90B-4042-9451-41F66E53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932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6E8B6-7099-BE0A-7622-5FB858DA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E915DC-E6FC-20D0-B3ED-0E686763E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8E21D9-B77F-F056-0546-DE125117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1ABAB-CEB7-7FE2-2E60-A5C9CE52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716C0-19DE-0FE3-7E58-52DC349D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20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465527-F0EF-22D8-BBBF-469FFAB4F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97683-7D94-B58F-F358-72DEB6E2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29DC22-3487-C390-F85C-10D4DE72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ACCC1-2C55-5165-7462-FE5A07FD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8E9418-FE7D-D980-DF14-2200D198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169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4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DB8BE-4DAA-9AA3-D78C-B99707EA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5CF91F-1C04-7464-9104-41E0D1F27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47A2C-9D75-F2FF-151E-4DE20BB9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2A7102-7358-E649-6D9F-94761BD9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E03F25-0ED4-A243-6552-C92B879D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410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E2FE-2649-F453-2331-117A4773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AB0C4-B70C-E46E-373B-F488D014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84058-2EAF-0AD4-9DF4-4C386FF7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CC7703-00EB-C7BE-1202-9B2B9E4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3FC93C-3522-68AE-6B78-F8B61C89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399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F4C1B-6D5F-1815-20C2-C0033803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1FFF6E-FA56-19CA-71AA-A6DDA05C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52EDE-22D1-2D4D-0FE5-BAC23E88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A4DDD-91B1-4C99-676B-58A5FB65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D1FE7-562A-BF48-2EB4-6D7F22EB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79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984B-2498-19E0-C7EF-696E47A6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7C470E-8A7C-15D0-C1C8-4528CC553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D2A26E-B1BF-515D-9DD8-F0B3DB872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C67DF2-A58A-6667-5F7C-E3AF8C17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AA57F6-65C0-E4BE-3440-94307D54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306904-AC9F-B1C5-B69A-D3C0891A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380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B8876-332A-BDDC-D1ED-DD7C445D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27839-0198-B41E-5BB8-9955ECBF1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46F3DF-3BE5-8FB8-DFAF-41310AF0E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EEE46-7A8B-E956-0239-8B64CB4F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DB5C2E-5A9C-296A-D172-A24991A5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B36D59-A82A-0349-29D2-2173467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75CDFD-8B64-289F-578A-997AD7B2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D27237-A8D6-82B9-E641-896B036C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61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C8702-7BD9-CC83-5C08-7BA9D3E6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0C65B9-1EBC-26C9-C5A8-B611F9EB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C03CB9-EE5E-9DC1-5FB8-7B4DDFBC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3247D2-E433-F390-0623-DF48C4D6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95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40939-59FA-25AA-072A-85736A11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B8D866-E76C-FA0E-1D14-B259076FF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04BAE-C148-2F49-620D-52DEBE6B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0AADD2-D6CB-4E01-4BB0-5A80A10C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73521C-55A6-BAAC-CC05-5247DC15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566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890AB3-EB8A-7617-5C4A-11ABB59A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823C95-6B3F-C6C5-9743-3EACD281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4B9035-5595-593F-8352-2DBD9310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665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B148B-42C1-521D-6050-10EB60B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F6A296-3751-51E9-AD9C-677BF410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503563-933C-A834-7661-28AB58D3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ABC080-00AE-D8C8-08CC-B31D707B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CF64B8-763F-2892-C069-D3CEA526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1F374E-3894-D365-E7DD-E9CF838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11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1941A-3555-CBF8-7109-E67CEDF9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6FDCE0-1260-8484-4216-6F4750662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E64FA4-4F01-C13D-5C87-0F40AF03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3A63D9-EDED-D2D4-464B-E21ABBF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4E9E52-E149-88FC-DD3B-EFABED2D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B5D107-80AE-BF9A-FCE5-7C1D9138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288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075E6-A8C8-AD1F-46D1-A827173C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E06B65-A903-9EA6-2CE0-60910F33A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1DE873-9058-19F5-9A28-C8DC155D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47C682-D61C-9DB7-3EFA-045EAF7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51660-4437-5129-CCD1-FBB8D0FD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30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6D5666-B506-5C0C-6954-B45399AC6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78465F-9FE0-4B22-8A54-E27C84F9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625A61-85A7-BE2E-E254-BD3AFA1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46B25-762F-C253-CF03-CEC5BCC3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EA3F2D-70D2-8E4B-C2D1-673D511A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83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DB8BE-4DAA-9AA3-D78C-B99707EA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5CF91F-1C04-7464-9104-41E0D1F27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147A2C-9D75-F2FF-151E-4DE20BB9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2A7102-7358-E649-6D9F-94761BD9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E03F25-0ED4-A243-6552-C92B879D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33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0E2FE-2649-F453-2331-117A4773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3AB0C4-B70C-E46E-373B-F488D014C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84058-2EAF-0AD4-9DF4-4C386FF7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CC7703-00EB-C7BE-1202-9B2B9E4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3FC93C-3522-68AE-6B78-F8B61C89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83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F4C1B-6D5F-1815-20C2-C0033803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1FFF6E-FA56-19CA-71AA-A6DDA05C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52EDE-22D1-2D4D-0FE5-BAC23E88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A4DDD-91B1-4C99-676B-58A5FB65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D1FE7-562A-BF48-2EB4-6D7F22EB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106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984B-2498-19E0-C7EF-696E47A6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7C470E-8A7C-15D0-C1C8-4528CC553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D2A26E-B1BF-515D-9DD8-F0B3DB872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C67DF2-A58A-6667-5F7C-E3AF8C17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AA57F6-65C0-E4BE-3440-94307D54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306904-AC9F-B1C5-B69A-D3C0891A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7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B8876-332A-BDDC-D1ED-DD7C445D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27839-0198-B41E-5BB8-9955ECBF1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46F3DF-3BE5-8FB8-DFAF-41310AF0E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0EEE46-7A8B-E956-0239-8B64CB4F6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DB5C2E-5A9C-296A-D172-A24991A5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B36D59-A82A-0349-29D2-21734672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75CDFD-8B64-289F-578A-997AD7B2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D27237-A8D6-82B9-E641-896B036C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2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6787F-BD0F-1E14-B350-AD62F3FA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08F16-C7D4-59B6-474B-1B449055A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6A9F5-FE95-8D7F-4F28-BAF097EC7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9B5139-03B4-777F-2E06-B64FE2E8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153E36-06EF-C25C-0DA3-27E4D46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A5BD92-428A-2CCE-E3C6-9328144F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957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C8702-7BD9-CC83-5C08-7BA9D3E6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0C65B9-1EBC-26C9-C5A8-B611F9EB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C03CB9-EE5E-9DC1-5FB8-7B4DDFBC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3247D2-E433-F390-0623-DF48C4D6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840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890AB3-EB8A-7617-5C4A-11ABB59A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823C95-6B3F-C6C5-9743-3EACD281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4B9035-5595-593F-8352-2DBD9310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159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B148B-42C1-521D-6050-10EB60BE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F6A296-3751-51E9-AD9C-677BF410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503563-933C-A834-7661-28AB58D3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ABC080-00AE-D8C8-08CC-B31D707B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CF64B8-763F-2892-C069-D3CEA526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1F374E-3894-D365-E7DD-E9CF838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312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1941A-3555-CBF8-7109-E67CEDF9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6FDCE0-1260-8484-4216-6F4750662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E64FA4-4F01-C13D-5C87-0F40AF03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3A63D9-EDED-D2D4-464B-E21ABBF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4E9E52-E149-88FC-DD3B-EFABED2D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B5D107-80AE-BF9A-FCE5-7C1D9138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525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075E6-A8C8-AD1F-46D1-A827173C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E06B65-A903-9EA6-2CE0-60910F33A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1DE873-9058-19F5-9A28-C8DC155D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47C682-D61C-9DB7-3EFA-045EAF7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51660-4437-5129-CCD1-FBB8D0FD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164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6D5666-B506-5C0C-6954-B45399AC6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78465F-9FE0-4B22-8A54-E27C84F9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625A61-85A7-BE2E-E254-BD3AFA1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46B25-762F-C253-CF03-CEC5BCC3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EA3F2D-70D2-8E4B-C2D1-673D511A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0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5C988-C9E1-1BDD-0FF7-791FC4B5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97801B-ACB8-89F2-7750-B71844BC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411CD6-52E7-3AF4-3705-53EBFB8C4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237FD5-BC81-9528-B2CD-E2534E6E8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1DB99B-6052-B7F4-C97A-FA7029FBC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ABC53D-F61A-DACB-BA43-3E7B8570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7A861C-2934-6206-3A78-60467EA9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6121C3-2573-2399-B814-5E93ED34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8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8EFD7-4A0B-D6B1-372B-46EDAD5B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7C9454-62FD-E1BD-DA60-44EA3A69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B2E8C1-5E3D-C27E-0F23-8FC2F091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EF5AE2-C8DC-55DD-0327-B7A72BAC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51E10D-E9FC-D33E-578C-42B993CC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73E104-16E7-D36B-84E5-582DB322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601BEE-7FA5-DB57-66D8-E012F30F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9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B204B-63B2-B387-4819-F6072B07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EC6916-8E84-E816-0DBA-0F4BE1BC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15E86-13A1-C441-8F9A-AFA4EDE2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D7C92B-ED93-5B8D-EDDD-D36A91F4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48B85F-1B62-15AF-6039-7DF87AF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ED39BA-B8D2-A069-1F3C-BA381822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8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942E2-56D0-4A2B-ED0C-672915DA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5586A56-824F-50F0-3FDD-AA5604B2F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82DEC-F873-B203-F598-0ED4FF4BF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2748A5-4610-7629-06A6-D713E85E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8CBDBD-9F39-F8C3-7409-8AFB4B3F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00FD9F-97D0-FD5E-2BDA-3DDB2F1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3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33F4FE-9ABA-6864-A188-FD31B81D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DF1E5-2222-6CA5-5431-42FA5BA9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999DBA-0612-CCCA-1550-39E7405E4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1FDC2-0FE2-40DE-AB51-A6CD913D5EE3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708F28-CDD9-020C-33D6-C38FC6440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72E480-17B6-C01E-1249-A931CAC1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C257-08EC-4E33-B15B-7E797D84EE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9" r:id="rId6"/>
    <p:sldLayoutId id="2147483690" r:id="rId7"/>
    <p:sldLayoutId id="2147483701" r:id="rId8"/>
    <p:sldLayoutId id="2147483703" r:id="rId9"/>
    <p:sldLayoutId id="214748369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AB1C50-5E63-C72F-D7B2-5BF4E988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57DD37-0657-163B-03E1-FE77F900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F3A5E-FB0C-574C-CDF2-98F4485C3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AB6D-8E63-42A5-A193-CD7544987C8B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8FADFB-3751-174B-2CF2-1DE42A9DF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048C7-EE1F-BEC1-9ABC-07BC9B53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141E-DC91-47CA-89F4-F3F88153AD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2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989BEB-AAEB-42E9-1F09-8B0F3FD0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5F6FE-81B0-DA70-AA9C-B0968472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C6C1D-F1CC-485D-C0A6-DCA03E500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CBAB8-0576-8CC1-1F6C-DF80642F2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E6AF04-AFE1-0FF0-7B10-5CD24584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9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989BEB-AAEB-42E9-1F09-8B0F3FD0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5F6FE-81B0-DA70-AA9C-B0968472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C6C1D-F1CC-485D-C0A6-DCA03E500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4CA1-48E2-4A13-A1F1-386A2521F708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CBAB8-0576-8CC1-1F6C-DF80642F2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E6AF04-AFE1-0FF0-7B10-5CD245845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CACB-41C0-4BCA-87FE-4429E00A5D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5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5A4D0B-0CA0-FEE5-8C4E-4AEF4191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52" y="0"/>
            <a:ext cx="7156704" cy="6858000"/>
          </a:xfrm>
          <a:prstGeom prst="rect">
            <a:avLst/>
          </a:prstGeom>
        </p:spPr>
      </p:pic>
      <p:pic>
        <p:nvPicPr>
          <p:cNvPr id="5" name="Imagem 4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F9C15446-BE00-61F6-39D1-0DFA560E8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6" y="5752219"/>
            <a:ext cx="2897588" cy="65361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187B5A-FCC5-4FF5-AE6F-821CA47CD77C}"/>
              </a:ext>
            </a:extLst>
          </p:cNvPr>
          <p:cNvSpPr txBox="1"/>
          <p:nvPr/>
        </p:nvSpPr>
        <p:spPr>
          <a:xfrm>
            <a:off x="403348" y="1256437"/>
            <a:ext cx="7001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183EFF"/>
                </a:solidFill>
                <a:latin typeface="Verdana Pro Cond Black" panose="020B0A06030504040204" pitchFamily="34" charset="0"/>
                <a:ea typeface="Verdana" panose="020B0604030504040204" pitchFamily="34" charset="0"/>
                <a:cs typeface="Poppins Black" panose="00000A00000000000000" pitchFamily="2" charset="0"/>
              </a:rPr>
              <a:t>Ideias para um Sistema de Carreiras racional e efetivo no setor público federal brasileiro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5C1A619-CA5C-6C1B-6C06-311109E3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A88D-D0B6-4B78-863C-4A56A55FE6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8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B63B3-2BB4-06C1-855D-36AA3AE3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1" y="370032"/>
            <a:ext cx="11598322" cy="86416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Diretrizes para Propostas de Planos, Carreiras e Cargos 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64A5E9F2-39B6-51BE-0A72-8DC538446BEF}"/>
              </a:ext>
            </a:extLst>
          </p:cNvPr>
          <p:cNvGraphicFramePr>
            <a:graphicFrameLocks noGrp="1"/>
          </p:cNvGraphicFramePr>
          <p:nvPr/>
        </p:nvGraphicFramePr>
        <p:xfrm>
          <a:off x="4893733" y="1872827"/>
          <a:ext cx="653626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267">
                  <a:extLst>
                    <a:ext uri="{9D8B030D-6E8A-4147-A177-3AD203B41FA5}">
                      <a16:colId xmlns:a16="http://schemas.microsoft.com/office/drawing/2014/main" val="3666388389"/>
                    </a:ext>
                  </a:extLst>
                </a:gridCol>
              </a:tblGrid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Excelência na prestação de serviços</a:t>
                      </a:r>
                      <a:endParaRPr lang="pt-BR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15193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Simplificação de planos, carreiras e cargos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82890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Agrupamento de carreiras com atribuições semelhantes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31032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Gestão dinâmica da força de trabalho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30489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Priorização das atividades estratégicas e complexas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07787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Priorização de atividades transversais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14627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Promoção da movimentação de pessoal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74707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Valorização do servidor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417623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Desenvolvimento contínuo do servidor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2265"/>
                  </a:ext>
                </a:extLst>
              </a:tr>
              <a:tr h="388451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</a:rPr>
                        <a:t>Reconhecimento do mérito individual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58300"/>
                  </a:ext>
                </a:extLst>
              </a:tr>
            </a:tbl>
          </a:graphicData>
        </a:graphic>
      </p:graphicFrame>
      <p:sp>
        <p:nvSpPr>
          <p:cNvPr id="7" name="Texto Explicativo: Seta para a Direita 6">
            <a:extLst>
              <a:ext uri="{FF2B5EF4-FFF2-40B4-BE49-F238E27FC236}">
                <a16:creationId xmlns:a16="http://schemas.microsoft.com/office/drawing/2014/main" id="{52C9D78B-A0F2-0C76-083C-63F078D1270A}"/>
              </a:ext>
            </a:extLst>
          </p:cNvPr>
          <p:cNvSpPr/>
          <p:nvPr/>
        </p:nvSpPr>
        <p:spPr>
          <a:xfrm>
            <a:off x="762000" y="1967178"/>
            <a:ext cx="3962401" cy="3519700"/>
          </a:xfrm>
          <a:prstGeom prst="rightArrowCallout">
            <a:avLst>
              <a:gd name="adj1" fmla="val 2018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Fundamentos que darão coerência e direcionamento ao sistema de carreiras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08B17F-2411-A1DD-035F-181664DD6AAB}"/>
              </a:ext>
            </a:extLst>
          </p:cNvPr>
          <p:cNvSpPr/>
          <p:nvPr/>
        </p:nvSpPr>
        <p:spPr>
          <a:xfrm>
            <a:off x="1135408" y="1143122"/>
            <a:ext cx="9912893" cy="99857"/>
          </a:xfrm>
          <a:prstGeom prst="rect">
            <a:avLst/>
          </a:prstGeom>
          <a:solidFill>
            <a:srgbClr val="DBF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52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B63B3-2BB4-06C1-855D-36AA3AE3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1" y="370032"/>
            <a:ext cx="11598322" cy="86416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Diretrizes para Propostas de Planos, Carreiras e Cargos </a:t>
            </a:r>
          </a:p>
        </p:txBody>
      </p:sp>
      <p:sp>
        <p:nvSpPr>
          <p:cNvPr id="7" name="Texto Explicativo: Seta para a Direita 6">
            <a:extLst>
              <a:ext uri="{FF2B5EF4-FFF2-40B4-BE49-F238E27FC236}">
                <a16:creationId xmlns:a16="http://schemas.microsoft.com/office/drawing/2014/main" id="{52C9D78B-A0F2-0C76-083C-63F078D1270A}"/>
              </a:ext>
            </a:extLst>
          </p:cNvPr>
          <p:cNvSpPr/>
          <p:nvPr/>
        </p:nvSpPr>
        <p:spPr>
          <a:xfrm>
            <a:off x="762000" y="1967178"/>
            <a:ext cx="3220453" cy="3519700"/>
          </a:xfrm>
          <a:prstGeom prst="rightArrowCallout">
            <a:avLst>
              <a:gd name="adj1" fmla="val 2018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Efeitos esperados da diretrizes de carreiras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D08B17F-2411-A1DD-035F-181664DD6AAB}"/>
              </a:ext>
            </a:extLst>
          </p:cNvPr>
          <p:cNvSpPr/>
          <p:nvPr/>
        </p:nvSpPr>
        <p:spPr>
          <a:xfrm>
            <a:off x="1135408" y="1143122"/>
            <a:ext cx="9912893" cy="99857"/>
          </a:xfrm>
          <a:prstGeom prst="rect">
            <a:avLst/>
          </a:prstGeom>
          <a:solidFill>
            <a:srgbClr val="DBF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7B8BAE-8E99-9593-1DEC-A852D2A53E77}"/>
              </a:ext>
            </a:extLst>
          </p:cNvPr>
          <p:cNvSpPr txBox="1"/>
          <p:nvPr/>
        </p:nvSpPr>
        <p:spPr>
          <a:xfrm>
            <a:off x="4101378" y="1502110"/>
            <a:ext cx="7243522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v"/>
            </a:pPr>
            <a:r>
              <a:rPr lang="pt-BR" b="1" dirty="0">
                <a:cs typeface="Calibri"/>
              </a:rPr>
              <a:t>Efeitos esperados da diretrizes de carreiras:</a:t>
            </a:r>
            <a:endParaRPr lang="pt-BR" b="1" dirty="0"/>
          </a:p>
          <a:p>
            <a:endParaRPr lang="pt-BR" dirty="0">
              <a:cs typeface="Calibri"/>
            </a:endParaRP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Inibir a criação de novos planos, carreiras e cargos com atribuições semelhantes, por órgão, deslocados das necessidades das políticas públicas;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Evitar o surgimento de propostas remuneratórias discrepantes, incompatíveis com o setor público e o mercado de trabalho;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Evitar a proposição de cargos cujas atribuições sejam obsoletas e desalinhadas com as necessidades estratégicas das políticas públicas;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Simplificação e homogeneização de estruturas remuneratórias;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Favorecer a estruturação de cargos com atuação transversal, por função e não por órgão;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Favorecer a mobilidade dos servidores para o melhor aproveitamento da força de trabalho;</a:t>
            </a:r>
          </a:p>
          <a:p>
            <a:pPr marL="342900" indent="-342900" algn="just">
              <a:spcAft>
                <a:spcPts val="600"/>
              </a:spcAft>
              <a:buAutoNum type="arabicParenR"/>
            </a:pPr>
            <a:r>
              <a:rPr lang="pt-BR" dirty="0">
                <a:cs typeface="Calibri"/>
              </a:rPr>
              <a:t>Veda a criação de parcelas remuneratórias sem contribuições previdenciária (</a:t>
            </a:r>
            <a:r>
              <a:rPr lang="pt-BR" dirty="0" err="1">
                <a:cs typeface="Calibri"/>
              </a:rPr>
              <a:t>ex</a:t>
            </a:r>
            <a:r>
              <a:rPr lang="pt-BR" dirty="0">
                <a:cs typeface="Calibri"/>
              </a:rPr>
              <a:t>: bônus).</a:t>
            </a:r>
          </a:p>
        </p:txBody>
      </p:sp>
    </p:spTree>
    <p:extLst>
      <p:ext uri="{BB962C8B-B14F-4D97-AF65-F5344CB8AC3E}">
        <p14:creationId xmlns:p14="http://schemas.microsoft.com/office/powerpoint/2010/main" val="80495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ápis&#10;&#10;Descrição gerada automaticamente">
            <a:extLst>
              <a:ext uri="{FF2B5EF4-FFF2-40B4-BE49-F238E27FC236}">
                <a16:creationId xmlns:a16="http://schemas.microsoft.com/office/drawing/2014/main" id="{B6DAD07F-0249-FAFF-ECE8-FA876917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373652A-C7D9-3979-0C36-1C8F86F60CE0}"/>
              </a:ext>
            </a:extLst>
          </p:cNvPr>
          <p:cNvSpPr/>
          <p:nvPr/>
        </p:nvSpPr>
        <p:spPr>
          <a:xfrm>
            <a:off x="3681663" y="1756610"/>
            <a:ext cx="4596064" cy="33447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66287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">
            <a:extLst>
              <a:ext uri="{FF2B5EF4-FFF2-40B4-BE49-F238E27FC236}">
                <a16:creationId xmlns:a16="http://schemas.microsoft.com/office/drawing/2014/main" id="{1299BF0A-E4E3-8B71-BCFB-7DD0C43F9585}"/>
              </a:ext>
            </a:extLst>
          </p:cNvPr>
          <p:cNvSpPr txBox="1"/>
          <p:nvPr/>
        </p:nvSpPr>
        <p:spPr>
          <a:xfrm>
            <a:off x="518191" y="78861"/>
            <a:ext cx="11155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 BRASIL NO MUNDO: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megatendências mundiais disruptivas dos Estados nacionais na contemporaneidade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BA1CA05C-022C-05F4-E021-3318B1B19EFA}"/>
              </a:ext>
            </a:extLst>
          </p:cNvPr>
          <p:cNvGrpSpPr/>
          <p:nvPr/>
        </p:nvGrpSpPr>
        <p:grpSpPr>
          <a:xfrm>
            <a:off x="6950517" y="1099050"/>
            <a:ext cx="4814507" cy="1381001"/>
            <a:chOff x="6950517" y="1099050"/>
            <a:chExt cx="4814507" cy="1381001"/>
          </a:xfrm>
        </p:grpSpPr>
        <p:grpSp>
          <p:nvGrpSpPr>
            <p:cNvPr id="8" name="Google Shape;808;p42">
              <a:extLst>
                <a:ext uri="{FF2B5EF4-FFF2-40B4-BE49-F238E27FC236}">
                  <a16:creationId xmlns:a16="http://schemas.microsoft.com/office/drawing/2014/main" id="{A1AF1733-2756-C05C-B20F-D2B64BBF5E8F}"/>
                </a:ext>
              </a:extLst>
            </p:cNvPr>
            <p:cNvGrpSpPr/>
            <p:nvPr/>
          </p:nvGrpSpPr>
          <p:grpSpPr>
            <a:xfrm>
              <a:off x="8653766" y="1099050"/>
              <a:ext cx="3111258" cy="1381001"/>
              <a:chOff x="6391622" y="1451475"/>
              <a:chExt cx="2039100" cy="905100"/>
            </a:xfrm>
          </p:grpSpPr>
          <p:sp>
            <p:nvSpPr>
              <p:cNvPr id="9" name="Google Shape;809;p42">
                <a:extLst>
                  <a:ext uri="{FF2B5EF4-FFF2-40B4-BE49-F238E27FC236}">
                    <a16:creationId xmlns:a16="http://schemas.microsoft.com/office/drawing/2014/main" id="{A10CAA95-ED0B-B85A-D7D6-4036D8AF58E5}"/>
                  </a:ext>
                </a:extLst>
              </p:cNvPr>
              <p:cNvSpPr txBox="1"/>
              <p:nvPr/>
            </p:nvSpPr>
            <p:spPr>
              <a:xfrm>
                <a:off x="6391741" y="1817175"/>
                <a:ext cx="2038800" cy="53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Explosão das desigualdades de todos os tipos em todos os lugares</a:t>
                </a:r>
              </a:p>
            </p:txBody>
          </p:sp>
          <p:sp>
            <p:nvSpPr>
              <p:cNvPr id="10" name="Google Shape;810;p42">
                <a:extLst>
                  <a:ext uri="{FF2B5EF4-FFF2-40B4-BE49-F238E27FC236}">
                    <a16:creationId xmlns:a16="http://schemas.microsoft.com/office/drawing/2014/main" id="{D26573D4-3B84-E214-1678-FD8F5238A3BD}"/>
                  </a:ext>
                </a:extLst>
              </p:cNvPr>
              <p:cNvSpPr txBox="1"/>
              <p:nvPr/>
            </p:nvSpPr>
            <p:spPr>
              <a:xfrm>
                <a:off x="6391622" y="1451475"/>
                <a:ext cx="20391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Colapso Produtivo e Humano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30" name="Google Shape;827;p42">
              <a:extLst>
                <a:ext uri="{FF2B5EF4-FFF2-40B4-BE49-F238E27FC236}">
                  <a16:creationId xmlns:a16="http://schemas.microsoft.com/office/drawing/2014/main" id="{01AFB99F-4F33-6E79-1694-3C518BCF1FE5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6950517" y="1378042"/>
              <a:ext cx="1703250" cy="1029915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248E9947-FFC0-B4C9-CCFD-314A22435FD7}"/>
              </a:ext>
            </a:extLst>
          </p:cNvPr>
          <p:cNvGrpSpPr/>
          <p:nvPr/>
        </p:nvGrpSpPr>
        <p:grpSpPr>
          <a:xfrm>
            <a:off x="7802370" y="3020367"/>
            <a:ext cx="3962653" cy="1561963"/>
            <a:chOff x="7802370" y="3020367"/>
            <a:chExt cx="3962653" cy="1561963"/>
          </a:xfrm>
        </p:grpSpPr>
        <p:grpSp>
          <p:nvGrpSpPr>
            <p:cNvPr id="5" name="Google Shape;805;p42">
              <a:extLst>
                <a:ext uri="{FF2B5EF4-FFF2-40B4-BE49-F238E27FC236}">
                  <a16:creationId xmlns:a16="http://schemas.microsoft.com/office/drawing/2014/main" id="{10D12339-F20A-4EB5-7517-682453E7E8C6}"/>
                </a:ext>
              </a:extLst>
            </p:cNvPr>
            <p:cNvGrpSpPr/>
            <p:nvPr/>
          </p:nvGrpSpPr>
          <p:grpSpPr>
            <a:xfrm>
              <a:off x="8653765" y="3020367"/>
              <a:ext cx="3111258" cy="1561963"/>
              <a:chOff x="6391621" y="2598326"/>
              <a:chExt cx="2039100" cy="1023701"/>
            </a:xfrm>
          </p:grpSpPr>
          <p:sp>
            <p:nvSpPr>
              <p:cNvPr id="6" name="Google Shape;806;p42">
                <a:extLst>
                  <a:ext uri="{FF2B5EF4-FFF2-40B4-BE49-F238E27FC236}">
                    <a16:creationId xmlns:a16="http://schemas.microsoft.com/office/drawing/2014/main" id="{EA0BA49D-FE55-8394-91F9-BAA4B89DACBC}"/>
                  </a:ext>
                </a:extLst>
              </p:cNvPr>
              <p:cNvSpPr txBox="1"/>
              <p:nvPr/>
            </p:nvSpPr>
            <p:spPr>
              <a:xfrm>
                <a:off x="6391786" y="3082627"/>
                <a:ext cx="2038800" cy="53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Formas tradicionais de sociabilidade travadas e novo normal incerto</a:t>
                </a:r>
              </a:p>
            </p:txBody>
          </p:sp>
          <p:sp>
            <p:nvSpPr>
              <p:cNvPr id="7" name="Google Shape;807;p42">
                <a:extLst>
                  <a:ext uri="{FF2B5EF4-FFF2-40B4-BE49-F238E27FC236}">
                    <a16:creationId xmlns:a16="http://schemas.microsoft.com/office/drawing/2014/main" id="{249E1C29-470F-AC15-9A1B-BA7BDA50F04B}"/>
                  </a:ext>
                </a:extLst>
              </p:cNvPr>
              <p:cNvSpPr txBox="1"/>
              <p:nvPr/>
            </p:nvSpPr>
            <p:spPr>
              <a:xfrm>
                <a:off x="6391621" y="2598326"/>
                <a:ext cx="20391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Transformações Tecnológicas e Fragmentação Social e Cultural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31" name="Google Shape;828;p42">
              <a:extLst>
                <a:ext uri="{FF2B5EF4-FFF2-40B4-BE49-F238E27FC236}">
                  <a16:creationId xmlns:a16="http://schemas.microsoft.com/office/drawing/2014/main" id="{130AE3CB-3842-8409-24ED-5D43EF20FF91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7802370" y="3299355"/>
              <a:ext cx="851396" cy="51038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7F703877-96FC-F04A-6EDC-32BBFFB739B2}"/>
              </a:ext>
            </a:extLst>
          </p:cNvPr>
          <p:cNvGrpSpPr/>
          <p:nvPr/>
        </p:nvGrpSpPr>
        <p:grpSpPr>
          <a:xfrm>
            <a:off x="7562850" y="4319469"/>
            <a:ext cx="4202174" cy="1849192"/>
            <a:chOff x="7562850" y="4319469"/>
            <a:chExt cx="4202174" cy="1849192"/>
          </a:xfrm>
        </p:grpSpPr>
        <p:grpSp>
          <p:nvGrpSpPr>
            <p:cNvPr id="11" name="Google Shape;811;p42">
              <a:extLst>
                <a:ext uri="{FF2B5EF4-FFF2-40B4-BE49-F238E27FC236}">
                  <a16:creationId xmlns:a16="http://schemas.microsoft.com/office/drawing/2014/main" id="{B9B6D349-DA0A-8A73-B55C-FE7D0554D038}"/>
                </a:ext>
              </a:extLst>
            </p:cNvPr>
            <p:cNvGrpSpPr/>
            <p:nvPr/>
          </p:nvGrpSpPr>
          <p:grpSpPr>
            <a:xfrm>
              <a:off x="8653766" y="4787660"/>
              <a:ext cx="3111258" cy="1381001"/>
              <a:chOff x="6391622" y="3725388"/>
              <a:chExt cx="2039100" cy="905100"/>
            </a:xfrm>
          </p:grpSpPr>
          <p:sp>
            <p:nvSpPr>
              <p:cNvPr id="12" name="Google Shape;812;p42">
                <a:extLst>
                  <a:ext uri="{FF2B5EF4-FFF2-40B4-BE49-F238E27FC236}">
                    <a16:creationId xmlns:a16="http://schemas.microsoft.com/office/drawing/2014/main" id="{F440E0EF-0B28-83B3-9EF1-4994CA420815}"/>
                  </a:ext>
                </a:extLst>
              </p:cNvPr>
              <p:cNvSpPr txBox="1"/>
              <p:nvPr/>
            </p:nvSpPr>
            <p:spPr>
              <a:xfrm>
                <a:off x="6391622" y="4091088"/>
                <a:ext cx="2039100" cy="53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Crise das democracias e emergência de extremismos autoritários de direita e esquerda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3" name="Google Shape;813;p42">
                <a:extLst>
                  <a:ext uri="{FF2B5EF4-FFF2-40B4-BE49-F238E27FC236}">
                    <a16:creationId xmlns:a16="http://schemas.microsoft.com/office/drawing/2014/main" id="{789A23C1-F631-112C-C637-E1AC222A16C8}"/>
                  </a:ext>
                </a:extLst>
              </p:cNvPr>
              <p:cNvSpPr txBox="1"/>
              <p:nvPr/>
            </p:nvSpPr>
            <p:spPr>
              <a:xfrm>
                <a:off x="6391622" y="3725388"/>
                <a:ext cx="20391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Deslegitimação da Política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32" name="Google Shape;829;p42">
              <a:extLst>
                <a:ext uri="{FF2B5EF4-FFF2-40B4-BE49-F238E27FC236}">
                  <a16:creationId xmlns:a16="http://schemas.microsoft.com/office/drawing/2014/main" id="{ABB31992-9F50-A47B-2B2A-CA63F16CE653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>
              <a:off x="7562850" y="4319469"/>
              <a:ext cx="1090916" cy="747184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77DB73B6-1159-5C9D-0C78-7FC8B1DF825F}"/>
              </a:ext>
            </a:extLst>
          </p:cNvPr>
          <p:cNvGrpSpPr/>
          <p:nvPr/>
        </p:nvGrpSpPr>
        <p:grpSpPr>
          <a:xfrm>
            <a:off x="11" y="1099050"/>
            <a:ext cx="4205255" cy="1381001"/>
            <a:chOff x="11" y="1099050"/>
            <a:chExt cx="4205255" cy="1381001"/>
          </a:xfrm>
        </p:grpSpPr>
        <p:grpSp>
          <p:nvGrpSpPr>
            <p:cNvPr id="33" name="Google Shape;830;p42">
              <a:extLst>
                <a:ext uri="{FF2B5EF4-FFF2-40B4-BE49-F238E27FC236}">
                  <a16:creationId xmlns:a16="http://schemas.microsoft.com/office/drawing/2014/main" id="{008E3DBB-CD0E-7EBF-D57F-5B46F6F62196}"/>
                </a:ext>
              </a:extLst>
            </p:cNvPr>
            <p:cNvGrpSpPr/>
            <p:nvPr/>
          </p:nvGrpSpPr>
          <p:grpSpPr>
            <a:xfrm>
              <a:off x="11" y="1099050"/>
              <a:ext cx="3424306" cy="1381001"/>
              <a:chOff x="720001" y="1451475"/>
              <a:chExt cx="2244270" cy="905100"/>
            </a:xfrm>
          </p:grpSpPr>
          <p:sp>
            <p:nvSpPr>
              <p:cNvPr id="34" name="Google Shape;831;p42">
                <a:extLst>
                  <a:ext uri="{FF2B5EF4-FFF2-40B4-BE49-F238E27FC236}">
                    <a16:creationId xmlns:a16="http://schemas.microsoft.com/office/drawing/2014/main" id="{7395C016-5B26-4588-36A2-8138C8ECF476}"/>
                  </a:ext>
                </a:extLst>
              </p:cNvPr>
              <p:cNvSpPr txBox="1"/>
              <p:nvPr/>
            </p:nvSpPr>
            <p:spPr>
              <a:xfrm>
                <a:off x="720001" y="1451475"/>
                <a:ext cx="20391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Globalização  Produtiva e Comercial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5" name="Google Shape;832;p42">
                <a:extLst>
                  <a:ext uri="{FF2B5EF4-FFF2-40B4-BE49-F238E27FC236}">
                    <a16:creationId xmlns:a16="http://schemas.microsoft.com/office/drawing/2014/main" id="{E23FF561-9A69-51DA-7076-F8C8C1804344}"/>
                  </a:ext>
                </a:extLst>
              </p:cNvPr>
              <p:cNvSpPr txBox="1"/>
              <p:nvPr/>
            </p:nvSpPr>
            <p:spPr>
              <a:xfrm>
                <a:off x="720322" y="1817175"/>
                <a:ext cx="2243949" cy="53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Heterogeneidades estruturais e hiper concentração econômica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cxnSp>
          <p:nvCxnSpPr>
            <p:cNvPr id="42" name="Google Shape;839;p42">
              <a:extLst>
                <a:ext uri="{FF2B5EF4-FFF2-40B4-BE49-F238E27FC236}">
                  <a16:creationId xmlns:a16="http://schemas.microsoft.com/office/drawing/2014/main" id="{8ED74B92-96D4-259C-6F28-0A98BE3D5E12}"/>
                </a:ext>
              </a:extLst>
            </p:cNvPr>
            <p:cNvCxnSpPr>
              <a:stCxn id="34" idx="3"/>
            </p:cNvCxnSpPr>
            <p:nvPr/>
          </p:nvCxnSpPr>
          <p:spPr>
            <a:xfrm>
              <a:off x="3111268" y="1378042"/>
              <a:ext cx="1093998" cy="951641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B72DFD50-6D31-7CCD-7B6B-A1AF973CE133}"/>
              </a:ext>
            </a:extLst>
          </p:cNvPr>
          <p:cNvGrpSpPr/>
          <p:nvPr/>
        </p:nvGrpSpPr>
        <p:grpSpPr>
          <a:xfrm>
            <a:off x="0" y="2714109"/>
            <a:ext cx="4472576" cy="1515805"/>
            <a:chOff x="0" y="2714109"/>
            <a:chExt cx="4472576" cy="1515805"/>
          </a:xfrm>
        </p:grpSpPr>
        <p:grpSp>
          <p:nvGrpSpPr>
            <p:cNvPr id="36" name="Google Shape;833;p42">
              <a:extLst>
                <a:ext uri="{FF2B5EF4-FFF2-40B4-BE49-F238E27FC236}">
                  <a16:creationId xmlns:a16="http://schemas.microsoft.com/office/drawing/2014/main" id="{E48D4B39-BA3D-4B2C-4F74-6960A2A98C78}"/>
                </a:ext>
              </a:extLst>
            </p:cNvPr>
            <p:cNvGrpSpPr/>
            <p:nvPr/>
          </p:nvGrpSpPr>
          <p:grpSpPr>
            <a:xfrm>
              <a:off x="0" y="2848913"/>
              <a:ext cx="3405564" cy="1381001"/>
              <a:chOff x="719994" y="2598325"/>
              <a:chExt cx="2231987" cy="905100"/>
            </a:xfrm>
          </p:grpSpPr>
          <p:sp>
            <p:nvSpPr>
              <p:cNvPr id="37" name="Google Shape;834;p42">
                <a:extLst>
                  <a:ext uri="{FF2B5EF4-FFF2-40B4-BE49-F238E27FC236}">
                    <a16:creationId xmlns:a16="http://schemas.microsoft.com/office/drawing/2014/main" id="{EF7BB39B-38DE-B25C-7D3C-4E16383544FE}"/>
                  </a:ext>
                </a:extLst>
              </p:cNvPr>
              <p:cNvSpPr txBox="1"/>
              <p:nvPr/>
            </p:nvSpPr>
            <p:spPr>
              <a:xfrm>
                <a:off x="719994" y="2598325"/>
                <a:ext cx="20391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Globalização Financeira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" name="Google Shape;835;p42">
                <a:extLst>
                  <a:ext uri="{FF2B5EF4-FFF2-40B4-BE49-F238E27FC236}">
                    <a16:creationId xmlns:a16="http://schemas.microsoft.com/office/drawing/2014/main" id="{2C2DD201-2396-D953-7862-E3D5DFBD16BD}"/>
                  </a:ext>
                </a:extLst>
              </p:cNvPr>
              <p:cNvSpPr txBox="1"/>
              <p:nvPr/>
            </p:nvSpPr>
            <p:spPr>
              <a:xfrm>
                <a:off x="720158" y="2964025"/>
                <a:ext cx="2231823" cy="53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Perda de autonomia dos Estados nacionais e instabilidade do potencial produtivo</a:t>
                </a:r>
              </a:p>
            </p:txBody>
          </p:sp>
        </p:grpSp>
        <p:cxnSp>
          <p:nvCxnSpPr>
            <p:cNvPr id="43" name="Google Shape;840;p42">
              <a:extLst>
                <a:ext uri="{FF2B5EF4-FFF2-40B4-BE49-F238E27FC236}">
                  <a16:creationId xmlns:a16="http://schemas.microsoft.com/office/drawing/2014/main" id="{A6EF1CE0-790A-F723-7480-5A37112C5217}"/>
                </a:ext>
              </a:extLst>
            </p:cNvPr>
            <p:cNvCxnSpPr>
              <a:stCxn id="37" idx="3"/>
            </p:cNvCxnSpPr>
            <p:nvPr/>
          </p:nvCxnSpPr>
          <p:spPr>
            <a:xfrm rot="10800000" flipH="1">
              <a:off x="3111258" y="2714109"/>
              <a:ext cx="1361318" cy="413797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C02795A8-9351-B7BB-6F1C-A7CF29B6C99C}"/>
              </a:ext>
            </a:extLst>
          </p:cNvPr>
          <p:cNvGrpSpPr/>
          <p:nvPr/>
        </p:nvGrpSpPr>
        <p:grpSpPr>
          <a:xfrm>
            <a:off x="461" y="4189366"/>
            <a:ext cx="5262634" cy="1773284"/>
            <a:chOff x="461" y="4189366"/>
            <a:chExt cx="5262634" cy="1773284"/>
          </a:xfrm>
        </p:grpSpPr>
        <p:grpSp>
          <p:nvGrpSpPr>
            <p:cNvPr id="39" name="Google Shape;836;p42">
              <a:extLst>
                <a:ext uri="{FF2B5EF4-FFF2-40B4-BE49-F238E27FC236}">
                  <a16:creationId xmlns:a16="http://schemas.microsoft.com/office/drawing/2014/main" id="{BE2BF353-A2BE-BD51-1154-9981E31CD4F2}"/>
                </a:ext>
              </a:extLst>
            </p:cNvPr>
            <p:cNvGrpSpPr/>
            <p:nvPr/>
          </p:nvGrpSpPr>
          <p:grpSpPr>
            <a:xfrm>
              <a:off x="461" y="4568603"/>
              <a:ext cx="3423856" cy="1394047"/>
              <a:chOff x="720296" y="3725400"/>
              <a:chExt cx="2243975" cy="913650"/>
            </a:xfrm>
          </p:grpSpPr>
          <p:sp>
            <p:nvSpPr>
              <p:cNvPr id="40" name="Google Shape;837;p42">
                <a:extLst>
                  <a:ext uri="{FF2B5EF4-FFF2-40B4-BE49-F238E27FC236}">
                    <a16:creationId xmlns:a16="http://schemas.microsoft.com/office/drawing/2014/main" id="{F0E3DF7C-5737-C5B0-C3F1-69625C7C9C32}"/>
                  </a:ext>
                </a:extLst>
              </p:cNvPr>
              <p:cNvSpPr txBox="1"/>
              <p:nvPr/>
            </p:nvSpPr>
            <p:spPr>
              <a:xfrm>
                <a:off x="720296" y="3725400"/>
                <a:ext cx="20391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Colapso Ambiental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1" name="Google Shape;838;p42">
                <a:extLst>
                  <a:ext uri="{FF2B5EF4-FFF2-40B4-BE49-F238E27FC236}">
                    <a16:creationId xmlns:a16="http://schemas.microsoft.com/office/drawing/2014/main" id="{040BF756-98BD-DD9A-927E-79E456173361}"/>
                  </a:ext>
                </a:extLst>
              </p:cNvPr>
              <p:cNvSpPr txBox="1"/>
              <p:nvPr/>
            </p:nvSpPr>
            <p:spPr>
              <a:xfrm>
                <a:off x="720296" y="4099650"/>
                <a:ext cx="2243975" cy="53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Ritmo econômico da entropia é muito maior que dinâmica política da regulação ambiental</a:t>
                </a:r>
              </a:p>
            </p:txBody>
          </p:sp>
        </p:grpSp>
        <p:cxnSp>
          <p:nvCxnSpPr>
            <p:cNvPr id="44" name="Google Shape;841;p42">
              <a:extLst>
                <a:ext uri="{FF2B5EF4-FFF2-40B4-BE49-F238E27FC236}">
                  <a16:creationId xmlns:a16="http://schemas.microsoft.com/office/drawing/2014/main" id="{EF91723D-026C-02C5-0C1E-0A8C67DBDDA0}"/>
                </a:ext>
              </a:extLst>
            </p:cNvPr>
            <p:cNvCxnSpPr>
              <a:stCxn id="40" idx="3"/>
            </p:cNvCxnSpPr>
            <p:nvPr/>
          </p:nvCxnSpPr>
          <p:spPr>
            <a:xfrm rot="10800000" flipH="1">
              <a:off x="3111718" y="4189366"/>
              <a:ext cx="2151377" cy="65823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14" name="Google Shape;814;p42">
            <a:extLst>
              <a:ext uri="{FF2B5EF4-FFF2-40B4-BE49-F238E27FC236}">
                <a16:creationId xmlns:a16="http://schemas.microsoft.com/office/drawing/2014/main" id="{666C08CE-7BCA-87D1-9341-C0F2F09898B3}"/>
              </a:ext>
            </a:extLst>
          </p:cNvPr>
          <p:cNvGrpSpPr/>
          <p:nvPr/>
        </p:nvGrpSpPr>
        <p:grpSpPr>
          <a:xfrm>
            <a:off x="3666017" y="1050632"/>
            <a:ext cx="4555639" cy="4154550"/>
            <a:chOff x="6015419" y="3716859"/>
            <a:chExt cx="557671" cy="511283"/>
          </a:xfrm>
        </p:grpSpPr>
        <p:sp>
          <p:nvSpPr>
            <p:cNvPr id="15" name="Google Shape;815;p42">
              <a:extLst>
                <a:ext uri="{FF2B5EF4-FFF2-40B4-BE49-F238E27FC236}">
                  <a16:creationId xmlns:a16="http://schemas.microsoft.com/office/drawing/2014/main" id="{7556CF3B-DD01-2965-BA96-DC572AA905FB}"/>
                </a:ext>
              </a:extLst>
            </p:cNvPr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oogle Shape;816;p42">
              <a:extLst>
                <a:ext uri="{FF2B5EF4-FFF2-40B4-BE49-F238E27FC236}">
                  <a16:creationId xmlns:a16="http://schemas.microsoft.com/office/drawing/2014/main" id="{B69D7833-9E50-AD3D-E6E6-8FC910418942}"/>
                </a:ext>
              </a:extLst>
            </p:cNvPr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7" name="Google Shape;817;p42">
                <a:extLst>
                  <a:ext uri="{FF2B5EF4-FFF2-40B4-BE49-F238E27FC236}">
                    <a16:creationId xmlns:a16="http://schemas.microsoft.com/office/drawing/2014/main" id="{C21E313A-39B2-FB40-49E5-ADEE9B844BD6}"/>
                  </a:ext>
                </a:extLst>
              </p:cNvPr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818;p42">
                <a:extLst>
                  <a:ext uri="{FF2B5EF4-FFF2-40B4-BE49-F238E27FC236}">
                    <a16:creationId xmlns:a16="http://schemas.microsoft.com/office/drawing/2014/main" id="{1A38E345-56AC-456F-C62C-15D65E86318F}"/>
                  </a:ext>
                </a:extLst>
              </p:cNvPr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819;p42">
                <a:extLst>
                  <a:ext uri="{FF2B5EF4-FFF2-40B4-BE49-F238E27FC236}">
                    <a16:creationId xmlns:a16="http://schemas.microsoft.com/office/drawing/2014/main" id="{C96AB552-E3D8-6FD0-C969-F58DFCEFF8DB}"/>
                  </a:ext>
                </a:extLst>
              </p:cNvPr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820;p42">
                <a:extLst>
                  <a:ext uri="{FF2B5EF4-FFF2-40B4-BE49-F238E27FC236}">
                    <a16:creationId xmlns:a16="http://schemas.microsoft.com/office/drawing/2014/main" id="{6494505D-CED0-0D75-BFA7-7975C6CC050D}"/>
                  </a:ext>
                </a:extLst>
              </p:cNvPr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821;p42">
                <a:extLst>
                  <a:ext uri="{FF2B5EF4-FFF2-40B4-BE49-F238E27FC236}">
                    <a16:creationId xmlns:a16="http://schemas.microsoft.com/office/drawing/2014/main" id="{D893173A-55F6-18F4-E674-ED352402BA1E}"/>
                  </a:ext>
                </a:extLst>
              </p:cNvPr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822;p42">
                <a:extLst>
                  <a:ext uri="{FF2B5EF4-FFF2-40B4-BE49-F238E27FC236}">
                    <a16:creationId xmlns:a16="http://schemas.microsoft.com/office/drawing/2014/main" id="{5D8159F1-80AF-68E6-16F4-0D1C43877E39}"/>
                  </a:ext>
                </a:extLst>
              </p:cNvPr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Google Shape;823;p42">
                <a:extLst>
                  <a:ext uri="{FF2B5EF4-FFF2-40B4-BE49-F238E27FC236}">
                    <a16:creationId xmlns:a16="http://schemas.microsoft.com/office/drawing/2014/main" id="{E6E84B00-2E14-005E-701A-C9CC0E8C7EDA}"/>
                  </a:ext>
                </a:extLst>
              </p:cNvPr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824;p42">
                <a:extLst>
                  <a:ext uri="{FF2B5EF4-FFF2-40B4-BE49-F238E27FC236}">
                    <a16:creationId xmlns:a16="http://schemas.microsoft.com/office/drawing/2014/main" id="{7F061DB7-5786-55DB-1F85-1C8C54874233}"/>
                  </a:ext>
                </a:extLst>
              </p:cNvPr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Google Shape;825;p42">
                <a:extLst>
                  <a:ext uri="{FF2B5EF4-FFF2-40B4-BE49-F238E27FC236}">
                    <a16:creationId xmlns:a16="http://schemas.microsoft.com/office/drawing/2014/main" id="{E0581CAD-DA45-1949-942C-EF0309CD7FB7}"/>
                  </a:ext>
                </a:extLst>
              </p:cNvPr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826;p42">
                <a:extLst>
                  <a:ext uri="{FF2B5EF4-FFF2-40B4-BE49-F238E27FC236}">
                    <a16:creationId xmlns:a16="http://schemas.microsoft.com/office/drawing/2014/main" id="{466FA1E0-0E4E-8262-BD0A-7D1C2F1D83E7}"/>
                  </a:ext>
                </a:extLst>
              </p:cNvPr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75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002FCB74-8430-188C-3B2A-0499A1DE85CE}"/>
              </a:ext>
            </a:extLst>
          </p:cNvPr>
          <p:cNvGrpSpPr/>
          <p:nvPr/>
        </p:nvGrpSpPr>
        <p:grpSpPr>
          <a:xfrm>
            <a:off x="4167776" y="5126588"/>
            <a:ext cx="4090399" cy="1085756"/>
            <a:chOff x="4167776" y="5126588"/>
            <a:chExt cx="4090399" cy="1085756"/>
          </a:xfrm>
        </p:grpSpPr>
        <p:cxnSp>
          <p:nvCxnSpPr>
            <p:cNvPr id="50" name="Google Shape;829;p42">
              <a:extLst>
                <a:ext uri="{FF2B5EF4-FFF2-40B4-BE49-F238E27FC236}">
                  <a16:creationId xmlns:a16="http://schemas.microsoft.com/office/drawing/2014/main" id="{93614A3F-E587-2B67-0291-7FBEB56F5D3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799323" y="5171073"/>
              <a:ext cx="406482" cy="317512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47" name="Google Shape;811;p42">
              <a:extLst>
                <a:ext uri="{FF2B5EF4-FFF2-40B4-BE49-F238E27FC236}">
                  <a16:creationId xmlns:a16="http://schemas.microsoft.com/office/drawing/2014/main" id="{E7FF7E30-2AFD-06E5-A984-25E16F467630}"/>
                </a:ext>
              </a:extLst>
            </p:cNvPr>
            <p:cNvGrpSpPr/>
            <p:nvPr/>
          </p:nvGrpSpPr>
          <p:grpSpPr>
            <a:xfrm>
              <a:off x="4167776" y="5650486"/>
              <a:ext cx="4090399" cy="561858"/>
              <a:chOff x="6391622" y="3725389"/>
              <a:chExt cx="2039100" cy="905099"/>
            </a:xfrm>
          </p:grpSpPr>
          <p:sp>
            <p:nvSpPr>
              <p:cNvPr id="48" name="Google Shape;812;p42">
                <a:extLst>
                  <a:ext uri="{FF2B5EF4-FFF2-40B4-BE49-F238E27FC236}">
                    <a16:creationId xmlns:a16="http://schemas.microsoft.com/office/drawing/2014/main" id="{6BA6826E-9313-322D-A5A6-88EE165FB6AA}"/>
                  </a:ext>
                </a:extLst>
              </p:cNvPr>
              <p:cNvSpPr txBox="1"/>
              <p:nvPr/>
            </p:nvSpPr>
            <p:spPr>
              <a:xfrm>
                <a:off x="6391622" y="3931104"/>
                <a:ext cx="2039100" cy="699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EUA e OTAN com grande superioridade e assimetria militar mesmo diante da emergência crescente da China e reativação da Rússia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49" name="Google Shape;813;p42">
                <a:extLst>
                  <a:ext uri="{FF2B5EF4-FFF2-40B4-BE49-F238E27FC236}">
                    <a16:creationId xmlns:a16="http://schemas.microsoft.com/office/drawing/2014/main" id="{1EF65449-88E3-03BF-7764-F224CE593262}"/>
                  </a:ext>
                </a:extLst>
              </p:cNvPr>
              <p:cNvSpPr txBox="1"/>
              <p:nvPr/>
            </p:nvSpPr>
            <p:spPr>
              <a:xfrm>
                <a:off x="6391622" y="3725389"/>
                <a:ext cx="2039100" cy="289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/>
                    <a:ea typeface="Montserrat"/>
                    <a:cs typeface="Montserrat"/>
                    <a:sym typeface="Montserrat"/>
                  </a:rPr>
                  <a:t>Conflagrações Militares</a:t>
                </a: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2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ápis&#10;&#10;Descrição gerada automaticamente">
            <a:extLst>
              <a:ext uri="{FF2B5EF4-FFF2-40B4-BE49-F238E27FC236}">
                <a16:creationId xmlns:a16="http://schemas.microsoft.com/office/drawing/2014/main" id="{B1663D29-C267-03AE-C7B7-1DE71060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08"/>
            <a:ext cx="12192000" cy="6858000"/>
          </a:xfrm>
          <a:prstGeom prst="rect">
            <a:avLst/>
          </a:prstGeom>
          <a:effectLst/>
        </p:spPr>
      </p:pic>
      <p:sp>
        <p:nvSpPr>
          <p:cNvPr id="63" name="TextBox 8">
            <a:extLst>
              <a:ext uri="{FF2B5EF4-FFF2-40B4-BE49-F238E27FC236}">
                <a16:creationId xmlns:a16="http://schemas.microsoft.com/office/drawing/2014/main" id="{1299BF0A-E4E3-8B71-BCFB-7DD0C43F9585}"/>
              </a:ext>
            </a:extLst>
          </p:cNvPr>
          <p:cNvSpPr txBox="1"/>
          <p:nvPr/>
        </p:nvSpPr>
        <p:spPr>
          <a:xfrm>
            <a:off x="3365765" y="528925"/>
            <a:ext cx="546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condições necessárias ao desenvolvimento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9213BA4-8012-1FDF-A47E-BE9922F32BAA}"/>
              </a:ext>
            </a:extLst>
          </p:cNvPr>
          <p:cNvGraphicFramePr/>
          <p:nvPr/>
        </p:nvGraphicFramePr>
        <p:xfrm>
          <a:off x="0" y="1247421"/>
          <a:ext cx="7190432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93678F0-D740-2A85-42CF-3315DB3C6AC0}"/>
              </a:ext>
            </a:extLst>
          </p:cNvPr>
          <p:cNvGraphicFramePr/>
          <p:nvPr/>
        </p:nvGraphicFramePr>
        <p:xfrm>
          <a:off x="4652691" y="1247421"/>
          <a:ext cx="7118424" cy="508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1905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ápis&#10;&#10;Descrição gerada automaticamente">
            <a:extLst>
              <a:ext uri="{FF2B5EF4-FFF2-40B4-BE49-F238E27FC236}">
                <a16:creationId xmlns:a16="http://schemas.microsoft.com/office/drawing/2014/main" id="{B1663D29-C267-03AE-C7B7-1DE71060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" y="-8038"/>
            <a:ext cx="12192000" cy="6858000"/>
          </a:xfrm>
          <a:prstGeom prst="rect">
            <a:avLst/>
          </a:prstGeom>
        </p:spPr>
      </p:pic>
      <p:sp>
        <p:nvSpPr>
          <p:cNvPr id="163" name="Google Shape;601;p24">
            <a:extLst>
              <a:ext uri="{FF2B5EF4-FFF2-40B4-BE49-F238E27FC236}">
                <a16:creationId xmlns:a16="http://schemas.microsoft.com/office/drawing/2014/main" id="{81AF49B2-1E79-67BF-9F60-FD292245FC37}"/>
              </a:ext>
            </a:extLst>
          </p:cNvPr>
          <p:cNvSpPr/>
          <p:nvPr/>
        </p:nvSpPr>
        <p:spPr>
          <a:xfrm>
            <a:off x="10277604" y="5346432"/>
            <a:ext cx="162676" cy="116196"/>
          </a:xfrm>
          <a:custGeom>
            <a:avLst/>
            <a:gdLst/>
            <a:ahLst/>
            <a:cxnLst/>
            <a:rect l="l" t="t" r="r" b="b"/>
            <a:pathLst>
              <a:path w="6456" h="4612" fill="none" extrusionOk="0">
                <a:moveTo>
                  <a:pt x="1" y="2767"/>
                </a:moveTo>
                <a:lnTo>
                  <a:pt x="1845" y="4611"/>
                </a:lnTo>
                <a:lnTo>
                  <a:pt x="6456" y="1"/>
                </a:lnTo>
              </a:path>
            </a:pathLst>
          </a:custGeom>
          <a:solidFill>
            <a:schemeClr val="lt1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DAC6682-36B1-16AA-49B3-5B236C08453B}"/>
              </a:ext>
            </a:extLst>
          </p:cNvPr>
          <p:cNvSpPr txBox="1"/>
          <p:nvPr/>
        </p:nvSpPr>
        <p:spPr>
          <a:xfrm>
            <a:off x="4375417" y="8038"/>
            <a:ext cx="467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Visão Sistêmica da Gestão de Pessoas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Projetos Estratégicos da SGP/SRT 2023/2026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4707009-C45F-0D7D-6C1E-E2EE01F4F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465501"/>
              </p:ext>
            </p:extLst>
          </p:nvPr>
        </p:nvGraphicFramePr>
        <p:xfrm>
          <a:off x="90311" y="658927"/>
          <a:ext cx="11717866" cy="506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eta: da Esquerda para a Direita 6">
            <a:extLst>
              <a:ext uri="{FF2B5EF4-FFF2-40B4-BE49-F238E27FC236}">
                <a16:creationId xmlns:a16="http://schemas.microsoft.com/office/drawing/2014/main" id="{7E2B5213-C246-E50C-36A7-DAB045619B08}"/>
              </a:ext>
            </a:extLst>
          </p:cNvPr>
          <p:cNvSpPr/>
          <p:nvPr/>
        </p:nvSpPr>
        <p:spPr>
          <a:xfrm>
            <a:off x="237067" y="5092861"/>
            <a:ext cx="11571110" cy="175710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Mesa Nacional de Negociação Permanente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Observatório de Pessoal da Administração Pública Federal Brasileira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Integração dos Sistemas Estruturantes de Gestão de Pessoas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Atualização e Consolidação da Legislação de Pessoas no Setor Público Federal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E30D4DA-5BFF-C08E-E95A-C4B013E42855}"/>
              </a:ext>
            </a:extLst>
          </p:cNvPr>
          <p:cNvSpPr/>
          <p:nvPr/>
        </p:nvSpPr>
        <p:spPr>
          <a:xfrm>
            <a:off x="837637" y="807847"/>
            <a:ext cx="2359377" cy="1354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Ciclo Laboral no Setor Público Brasileiro</a:t>
            </a:r>
          </a:p>
        </p:txBody>
      </p:sp>
    </p:spTree>
    <p:extLst>
      <p:ext uri="{BB962C8B-B14F-4D97-AF65-F5344CB8AC3E}">
        <p14:creationId xmlns:p14="http://schemas.microsoft.com/office/powerpoint/2010/main" val="42503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C8C4A54F-5AF6-7D09-BB7B-7977CA328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79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D3DCB3-02CA-A443-8B24-D955157204CE}"/>
              </a:ext>
            </a:extLst>
          </p:cNvPr>
          <p:cNvSpPr txBox="1"/>
          <p:nvPr/>
        </p:nvSpPr>
        <p:spPr>
          <a:xfrm>
            <a:off x="4709087" y="1926802"/>
            <a:ext cx="229374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Duração de cada mesa temporária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17A5A38-DF14-0BD1-FBD1-1C821E2D3500}"/>
              </a:ext>
            </a:extLst>
          </p:cNvPr>
          <p:cNvSpPr txBox="1"/>
          <p:nvPr/>
        </p:nvSpPr>
        <p:spPr>
          <a:xfrm>
            <a:off x="737802" y="303205"/>
            <a:ext cx="10716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O Sistema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Atual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Carreiras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no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Setor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Público Federal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8FD0CF-C910-B4FE-56FD-E368F261251B}"/>
              </a:ext>
            </a:extLst>
          </p:cNvPr>
          <p:cNvSpPr/>
          <p:nvPr/>
        </p:nvSpPr>
        <p:spPr>
          <a:xfrm>
            <a:off x="228600" y="857204"/>
            <a:ext cx="11490158" cy="59085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Duas principais características gerais: </a:t>
            </a:r>
          </a:p>
          <a:p>
            <a:pPr lvl="1"/>
            <a:r>
              <a:rPr lang="pt-BR" sz="3200" b="1" dirty="0"/>
              <a:t>	Heterogeneidade / Fragmentação estrutural </a:t>
            </a:r>
            <a:r>
              <a:rPr lang="pt-BR" sz="3200" dirty="0"/>
              <a:t>+</a:t>
            </a:r>
          </a:p>
          <a:p>
            <a:pPr lvl="1"/>
            <a:r>
              <a:rPr lang="pt-BR" sz="3200" b="1" dirty="0"/>
              <a:t>	Complexidades</a:t>
            </a:r>
            <a:r>
              <a:rPr lang="pt-BR" sz="3200" dirty="0"/>
              <a:t> / </a:t>
            </a:r>
            <a:r>
              <a:rPr lang="pt-BR" sz="3200" b="1" dirty="0"/>
              <a:t>Desigualdades salariais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São mais de 2 mil cargos distintos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Cerca de 300 agrupamentos sistêmicos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Mais de 250 tabelas remuneratórias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43 planos de cargos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117 carreiras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Multiplicidade de arranjos organizativos distintos: planos, carreiras, planos de carreiras, planos de cargos, planos de cargos e carreiras, cargos isolados</a:t>
            </a:r>
          </a:p>
        </p:txBody>
      </p:sp>
    </p:spTree>
    <p:extLst>
      <p:ext uri="{BB962C8B-B14F-4D97-AF65-F5344CB8AC3E}">
        <p14:creationId xmlns:p14="http://schemas.microsoft.com/office/powerpoint/2010/main" val="209429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C8C4A54F-5AF6-7D09-BB7B-7977CA328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79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D3DCB3-02CA-A443-8B24-D955157204CE}"/>
              </a:ext>
            </a:extLst>
          </p:cNvPr>
          <p:cNvSpPr txBox="1"/>
          <p:nvPr/>
        </p:nvSpPr>
        <p:spPr>
          <a:xfrm>
            <a:off x="4709087" y="1926802"/>
            <a:ext cx="229374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Duração de cada mesa temporária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17A5A38-DF14-0BD1-FBD1-1C821E2D3500}"/>
              </a:ext>
            </a:extLst>
          </p:cNvPr>
          <p:cNvSpPr txBox="1"/>
          <p:nvPr/>
        </p:nvSpPr>
        <p:spPr>
          <a:xfrm>
            <a:off x="736518" y="494672"/>
            <a:ext cx="10716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O Sistema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Atual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Carreiras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no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Setor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Público Federal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8FD0CF-C910-B4FE-56FD-E368F261251B}"/>
              </a:ext>
            </a:extLst>
          </p:cNvPr>
          <p:cNvSpPr/>
          <p:nvPr/>
        </p:nvSpPr>
        <p:spPr>
          <a:xfrm>
            <a:off x="602300" y="1169985"/>
            <a:ext cx="10984831" cy="5387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Duas principais características gerais: </a:t>
            </a:r>
          </a:p>
          <a:p>
            <a:pPr lvl="1"/>
            <a:r>
              <a:rPr lang="pt-BR" sz="3200" b="1" dirty="0"/>
              <a:t>Heterogeneidade / Fragmentação estrutural + Complexidades / Desigualdades salariais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/>
              <a:t>carreiras jurídicas, policiais (delegado e perito), tributárias e de controle e gestão se situam em patamares ao redor dos R$ 30 mil mensais e em permanentes artifícios para buscar o teto remuneratório, </a:t>
            </a:r>
            <a:r>
              <a:rPr lang="pt-BR" sz="3200" dirty="0" err="1"/>
              <a:t>eqto</a:t>
            </a:r>
            <a:r>
              <a:rPr lang="pt-BR" sz="3200" dirty="0"/>
              <a:t> carreiras administrativas (setoriais ou transversais) também de nível superior raramente passam dos R$ 10 mil mensais. </a:t>
            </a:r>
          </a:p>
        </p:txBody>
      </p:sp>
    </p:spTree>
    <p:extLst>
      <p:ext uri="{BB962C8B-B14F-4D97-AF65-F5344CB8AC3E}">
        <p14:creationId xmlns:p14="http://schemas.microsoft.com/office/powerpoint/2010/main" val="378660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C8C4A54F-5AF6-7D09-BB7B-7977CA328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79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D3DCB3-02CA-A443-8B24-D955157204CE}"/>
              </a:ext>
            </a:extLst>
          </p:cNvPr>
          <p:cNvSpPr txBox="1"/>
          <p:nvPr/>
        </p:nvSpPr>
        <p:spPr>
          <a:xfrm>
            <a:off x="4709087" y="1926802"/>
            <a:ext cx="229374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Duração de cada mesa temporária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17A5A38-DF14-0BD1-FBD1-1C821E2D3500}"/>
              </a:ext>
            </a:extLst>
          </p:cNvPr>
          <p:cNvSpPr txBox="1"/>
          <p:nvPr/>
        </p:nvSpPr>
        <p:spPr>
          <a:xfrm>
            <a:off x="736518" y="494672"/>
            <a:ext cx="10716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O Sistema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Atual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de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Carreiras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no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Setor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Público Federal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8FD0CF-C910-B4FE-56FD-E368F261251B}"/>
              </a:ext>
            </a:extLst>
          </p:cNvPr>
          <p:cNvSpPr/>
          <p:nvPr/>
        </p:nvSpPr>
        <p:spPr>
          <a:xfrm>
            <a:off x="602300" y="1169985"/>
            <a:ext cx="10984831" cy="5387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Sistema de Carreiras se transformou em um imenso</a:t>
            </a:r>
          </a:p>
          <a:p>
            <a:r>
              <a:rPr lang="pt-BR" sz="3200" dirty="0"/>
              <a:t>	</a:t>
            </a:r>
            <a:r>
              <a:rPr lang="pt-BR" sz="3200" b="1" dirty="0"/>
              <a:t>Híbrido Institucional </a:t>
            </a:r>
            <a:r>
              <a:rPr lang="pt-BR" sz="3200" dirty="0"/>
              <a:t>= heterogêneo + desigual = 			rígido, disfuncional, desarmônico, ingovernável, movido à 	base de uma </a:t>
            </a:r>
            <a:r>
              <a:rPr lang="pt-BR" sz="3200" b="1" dirty="0"/>
              <a:t>Competição Predatória </a:t>
            </a:r>
            <a:r>
              <a:rPr lang="pt-BR" sz="3200" dirty="0"/>
              <a:t>entre órgãos da 	administração pública federal e sindicatos/associações de 	servidores.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029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ápis&#10;&#10;Descrição gerada automaticamente">
            <a:extLst>
              <a:ext uri="{FF2B5EF4-FFF2-40B4-BE49-F238E27FC236}">
                <a16:creationId xmlns:a16="http://schemas.microsoft.com/office/drawing/2014/main" id="{C8C4A54F-5AF6-7D09-BB7B-7977CA328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79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ED3DCB3-02CA-A443-8B24-D955157204CE}"/>
              </a:ext>
            </a:extLst>
          </p:cNvPr>
          <p:cNvSpPr txBox="1"/>
          <p:nvPr/>
        </p:nvSpPr>
        <p:spPr>
          <a:xfrm>
            <a:off x="4709087" y="1926802"/>
            <a:ext cx="229374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2. Duração de cada mesa temporária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17A5A38-DF14-0BD1-FBD1-1C821E2D3500}"/>
              </a:ext>
            </a:extLst>
          </p:cNvPr>
          <p:cNvSpPr txBox="1"/>
          <p:nvPr/>
        </p:nvSpPr>
        <p:spPr>
          <a:xfrm>
            <a:off x="3527346" y="494672"/>
            <a:ext cx="5134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Qual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Caminho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3000" b="1" dirty="0" err="1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Seguir</a:t>
            </a:r>
            <a:r>
              <a:rPr lang="en-US" sz="3000" b="1" dirty="0">
                <a:solidFill>
                  <a:srgbClr val="3C3C3C"/>
                </a:solidFill>
                <a:latin typeface="Poppins" pitchFamily="2" charset="77"/>
                <a:cs typeface="Poppins" pitchFamily="2" charset="77"/>
              </a:rPr>
              <a:t>???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E8FD0CF-C910-B4FE-56FD-E368F261251B}"/>
              </a:ext>
            </a:extLst>
          </p:cNvPr>
          <p:cNvSpPr/>
          <p:nvPr/>
        </p:nvSpPr>
        <p:spPr>
          <a:xfrm>
            <a:off x="602300" y="1169985"/>
            <a:ext cx="10984831" cy="53872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r>
              <a:rPr lang="pt-BR" sz="3200" b="1" dirty="0"/>
              <a:t>1. Portaria MGI de Diretrizes de Carreira - publicação em 2023.</a:t>
            </a:r>
          </a:p>
          <a:p>
            <a:r>
              <a:rPr lang="pt-BR" sz="3200" dirty="0"/>
              <a:t>2. Apresentação das diretrizes na Mesa Nacional de Negociação em 2024 (?)</a:t>
            </a:r>
          </a:p>
          <a:p>
            <a:r>
              <a:rPr lang="pt-BR" sz="3200" dirty="0"/>
              <a:t>3. Incorporação das diretrizes de carreiras no Decreto nº 9.739/2019 ou em novo decreto em 2025.</a:t>
            </a:r>
          </a:p>
          <a:p>
            <a:r>
              <a:rPr lang="pt-BR" sz="3200" dirty="0"/>
              <a:t>4. Lei de organização das carreiras  - em 2026 (?)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D182D6-9105-295D-B9E5-057D610F0B17}"/>
              </a:ext>
            </a:extLst>
          </p:cNvPr>
          <p:cNvSpPr txBox="1"/>
          <p:nvPr/>
        </p:nvSpPr>
        <p:spPr>
          <a:xfrm>
            <a:off x="806116" y="1604074"/>
            <a:ext cx="10713836" cy="12772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  <a:cs typeface="Calibri"/>
              </a:rPr>
              <a:t>Criar um movimento de reestruturação do Sistema de Carreiras de forma gradativa e pactuada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  <a:cs typeface="Calibri"/>
              </a:rPr>
              <a:t>Instaurar uma dinâmica adaptativa rumo a uma Governança de Carreiras</a:t>
            </a:r>
          </a:p>
        </p:txBody>
      </p:sp>
    </p:spTree>
    <p:extLst>
      <p:ext uri="{BB962C8B-B14F-4D97-AF65-F5344CB8AC3E}">
        <p14:creationId xmlns:p14="http://schemas.microsoft.com/office/powerpoint/2010/main" val="71310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5622E7E-1E1F-EB2F-67D8-4A4620C3FC16}"/>
              </a:ext>
            </a:extLst>
          </p:cNvPr>
          <p:cNvSpPr/>
          <p:nvPr/>
        </p:nvSpPr>
        <p:spPr>
          <a:xfrm>
            <a:off x="3456243" y="2052658"/>
            <a:ext cx="8024557" cy="321361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Título 1"/>
          <p:cNvSpPr>
            <a:spLocks noGrp="1"/>
          </p:cNvSpPr>
          <p:nvPr>
            <p:ph type="title"/>
          </p:nvPr>
        </p:nvSpPr>
        <p:spPr>
          <a:xfrm>
            <a:off x="975483" y="501380"/>
            <a:ext cx="10598756" cy="66407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Escopo da Proposta de Portaria de Diretrizes de Carreiras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A90D25-3A28-4A59-8F8C-2C7D98D5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29" y="2751871"/>
            <a:ext cx="1936008" cy="174430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65F74F8-8C47-4159-B3C4-46BD8868F0DA}"/>
              </a:ext>
            </a:extLst>
          </p:cNvPr>
          <p:cNvSpPr txBox="1"/>
          <p:nvPr/>
        </p:nvSpPr>
        <p:spPr>
          <a:xfrm>
            <a:off x="3885037" y="2695639"/>
            <a:ext cx="716606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Estabelecer diretrizes e critérios a serem observados pelos órgãos e entidades da administração pública federal direta, autárquica e fundacional na elaboração de propostas de criação, de ampliação e de reestruturação de planos, carreiras e cargos efetivos</a:t>
            </a: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pt-BR" sz="2400" i="1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258280-D849-BD10-A94E-D0522FC7B6DF}"/>
              </a:ext>
            </a:extLst>
          </p:cNvPr>
          <p:cNvSpPr/>
          <p:nvPr/>
        </p:nvSpPr>
        <p:spPr>
          <a:xfrm>
            <a:off x="1135408" y="1167376"/>
            <a:ext cx="9912893" cy="99857"/>
          </a:xfrm>
          <a:prstGeom prst="rect">
            <a:avLst/>
          </a:prstGeom>
          <a:solidFill>
            <a:srgbClr val="DBF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52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1C3CAEEE1FC94487D05F8B7D48BC5C" ma:contentTypeVersion="12" ma:contentTypeDescription="Crie um novo documento." ma:contentTypeScope="" ma:versionID="4358ab2ba154bf0a9f489089fc5beae6">
  <xsd:schema xmlns:xsd="http://www.w3.org/2001/XMLSchema" xmlns:xs="http://www.w3.org/2001/XMLSchema" xmlns:p="http://schemas.microsoft.com/office/2006/metadata/properties" xmlns:ns2="a4c0faf0-6253-4b3a-9761-dcc84deebd70" xmlns:ns3="24593fd1-edbd-49c8-aa8a-ea3dc6aa1b82" targetNamespace="http://schemas.microsoft.com/office/2006/metadata/properties" ma:root="true" ma:fieldsID="2f813902df92c5a16327f8e9976dc8e0" ns2:_="" ns3:_="">
    <xsd:import namespace="a4c0faf0-6253-4b3a-9761-dcc84deebd70"/>
    <xsd:import namespace="24593fd1-edbd-49c8-aa8a-ea3dc6aa1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0faf0-6253-4b3a-9761-dcc84deeb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93fd1-edbd-49c8-aa8a-ea3dc6aa1b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925a23-d78a-4d9c-b088-e437b7591899}" ma:internalName="TaxCatchAll" ma:showField="CatchAllData" ma:web="24593fd1-edbd-49c8-aa8a-ea3dc6aa1b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93fd1-edbd-49c8-aa8a-ea3dc6aa1b82" xsi:nil="true"/>
    <lcf76f155ced4ddcb4097134ff3c332f xmlns="a4c0faf0-6253-4b3a-9761-dcc84deebd70">
      <Terms xmlns="http://schemas.microsoft.com/office/infopath/2007/PartnerControls"/>
    </lcf76f155ced4ddcb4097134ff3c332f>
    <SharedWithUsers xmlns="24593fd1-edbd-49c8-aa8a-ea3dc6aa1b82">
      <UserInfo>
        <DisplayName>Delciene Aparecida Oliveira Pereira</DisplayName>
        <AccountId>78</AccountId>
        <AccountType/>
      </UserInfo>
      <UserInfo>
        <DisplayName>EDUARDO VIANA ALMAS</DisplayName>
        <AccountId>120</AccountId>
        <AccountType/>
      </UserInfo>
      <UserInfo>
        <DisplayName>SUELI ARAUJO DE AMORIM LOPES</DisplayName>
        <AccountId>121</AccountId>
        <AccountType/>
      </UserInfo>
      <UserInfo>
        <DisplayName>CLEONICE SOUSA DE OLIVEIRA</DisplayName>
        <AccountId>19</AccountId>
        <AccountType/>
      </UserInfo>
      <UserInfo>
        <DisplayName>ANA CARLA DE MORAIS ANDRADE BARBOSA</DisplayName>
        <AccountId>44</AccountId>
        <AccountType/>
      </UserInfo>
      <UserInfo>
        <DisplayName>CAMILA PINHEIRO POZZER</DisplayName>
        <AccountId>122</AccountId>
        <AccountType/>
      </UserInfo>
      <UserInfo>
        <DisplayName>ANDREA MARIA RAMPANI</DisplayName>
        <AccountId>123</AccountId>
        <AccountType/>
      </UserInfo>
      <UserInfo>
        <DisplayName>Juliana Mota Loureiro</DisplayName>
        <AccountId>13</AccountId>
        <AccountType/>
      </UserInfo>
      <UserInfo>
        <DisplayName>PRISCILA DE FIGUEIREDO AQUINO CARDOSO</DisplayName>
        <AccountId>10</AccountId>
        <AccountType/>
      </UserInfo>
      <UserInfo>
        <DisplayName>Alan Angelo Franca Paschoalino</DisplayName>
        <AccountId>74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95678C-B451-463B-81E0-B03841E2802E}">
  <ds:schemaRefs>
    <ds:schemaRef ds:uri="24593fd1-edbd-49c8-aa8a-ea3dc6aa1b82"/>
    <ds:schemaRef ds:uri="a4c0faf0-6253-4b3a-9761-dcc84deebd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845AEB-FBF9-4E70-A003-F99217084B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4593fd1-edbd-49c8-aa8a-ea3dc6aa1b82"/>
    <ds:schemaRef ds:uri="http://purl.org/dc/elements/1.1/"/>
    <ds:schemaRef ds:uri="http://schemas.microsoft.com/office/2006/metadata/properties"/>
    <ds:schemaRef ds:uri="a4c0faf0-6253-4b3a-9761-dcc84deebd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5BCC21-7545-45E2-8042-81E7BCDAE8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912</Words>
  <Application>Microsoft Office PowerPoint</Application>
  <PresentationFormat>Widescreen</PresentationFormat>
  <Paragraphs>129</Paragraphs>
  <Slides>12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Medium</vt:lpstr>
      <vt:lpstr>Poppins</vt:lpstr>
      <vt:lpstr>Poppins Light</vt:lpstr>
      <vt:lpstr>Verdana Pro Cond Black</vt:lpstr>
      <vt:lpstr>Wingdings</vt:lpstr>
      <vt:lpstr>Tema do Office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Escopo da Proposta de Portaria de Diretrizes de Carreiras</vt:lpstr>
      <vt:lpstr>Diretrizes para Propostas de Planos, Carreiras e Cargos </vt:lpstr>
      <vt:lpstr>Diretrizes para Propostas de Planos, Carreiras e Cargos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 Okamura</dc:creator>
  <cp:lastModifiedBy>José Celso Cardoso Jr.</cp:lastModifiedBy>
  <cp:revision>95</cp:revision>
  <cp:lastPrinted>2023-08-23T20:02:52Z</cp:lastPrinted>
  <dcterms:created xsi:type="dcterms:W3CDTF">2023-01-05T11:17:30Z</dcterms:created>
  <dcterms:modified xsi:type="dcterms:W3CDTF">2023-08-30T13:51:47Z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0x010100F31C3CAEEE1FC94487D05F8B7D48BC5C</vt:lpwstr>
  </property>
  <property fmtid="{D5CDD505-2E9C-101B-9397-08002B2CF9AE}" pid="3" name="MediaServiceImageTags">
    <vt:lpwstr/>
  </property>
</Properties>
</file>