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5535" r:id="rId2"/>
    <p:sldId id="6212" r:id="rId3"/>
    <p:sldId id="6219" r:id="rId4"/>
    <p:sldId id="6220" r:id="rId5"/>
    <p:sldId id="6214" r:id="rId6"/>
    <p:sldId id="6221" r:id="rId7"/>
    <p:sldId id="6222" r:id="rId8"/>
    <p:sldId id="5557" r:id="rId9"/>
    <p:sldId id="5556" r:id="rId10"/>
    <p:sldId id="6224" r:id="rId11"/>
    <p:sldId id="6227" r:id="rId12"/>
    <p:sldId id="6225" r:id="rId13"/>
    <p:sldId id="6226" r:id="rId14"/>
    <p:sldId id="6223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  <p:embeddedFont>
      <p:font typeface="Segoe UI Light" panose="020B0502040204020203" pitchFamily="34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BBFD31-02FE-4E12-AE55-D54D76555260}">
  <a:tblStyle styleId="{59BBFD31-02FE-4E12-AE55-D54D765552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F53310-8244-4D8E-BE66-4FE2689CC97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047" y="7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lip\Downloads\(Estudo%20Movimento)%20Base_Tabelas_Salariais%20-%202.0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25301212944822"/>
          <c:y val="5.0568086437651656E-2"/>
          <c:w val="0.84934148482610639"/>
          <c:h val="0.82894379416118547"/>
        </c:manualLayout>
      </c:layout>
      <c:lineChart>
        <c:grouping val="standard"/>
        <c:varyColors val="0"/>
        <c:ser>
          <c:idx val="0"/>
          <c:order val="0"/>
          <c:tx>
            <c:strRef>
              <c:f>'2.1 (2.1)- Plan e DFT'!$L$2</c:f>
              <c:strCache>
                <c:ptCount val="1"/>
                <c:pt idx="0">
                  <c:v>Adm. Direta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'2.1 (2.1)- Plan e DFT'!$B$19:$B$28</c:f>
              <c:numCache>
                <c:formatCode>###0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'2.1 (2.1)- Plan e DFT'!$L$19:$L$28</c:f>
              <c:numCache>
                <c:formatCode>0.0%</c:formatCode>
                <c:ptCount val="10"/>
                <c:pt idx="0">
                  <c:v>1</c:v>
                </c:pt>
                <c:pt idx="1">
                  <c:v>0.97664433489234403</c:v>
                </c:pt>
                <c:pt idx="2">
                  <c:v>0.94960603379260944</c:v>
                </c:pt>
                <c:pt idx="3">
                  <c:v>0.93319428643660729</c:v>
                </c:pt>
                <c:pt idx="4">
                  <c:v>0.91022205368052922</c:v>
                </c:pt>
                <c:pt idx="5">
                  <c:v>0.89264736864281802</c:v>
                </c:pt>
                <c:pt idx="6">
                  <c:v>0.82636413432772937</c:v>
                </c:pt>
                <c:pt idx="7">
                  <c:v>0.79849997893228841</c:v>
                </c:pt>
                <c:pt idx="8">
                  <c:v>0.77756288711920107</c:v>
                </c:pt>
                <c:pt idx="9">
                  <c:v>0.78943664939114311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55-4B38-AF7D-A13FD55BF66E}"/>
            </c:ext>
          </c:extLst>
        </c:ser>
        <c:ser>
          <c:idx val="1"/>
          <c:order val="1"/>
          <c:tx>
            <c:strRef>
              <c:f>'2.1 (2.1)- Plan e DFT'!$M$2</c:f>
              <c:strCache>
                <c:ptCount val="1"/>
                <c:pt idx="0">
                  <c:v>Adm. Autarquia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'2.1 (2.1)- Plan e DFT'!$B$19:$B$28</c:f>
              <c:numCache>
                <c:formatCode>###0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'2.1 (2.1)- Plan e DFT'!$M$19:$M$28</c:f>
              <c:numCache>
                <c:formatCode>0.0%</c:formatCode>
                <c:ptCount val="10"/>
                <c:pt idx="0">
                  <c:v>1</c:v>
                </c:pt>
                <c:pt idx="1">
                  <c:v>1.0281955094003365</c:v>
                </c:pt>
                <c:pt idx="2">
                  <c:v>1.0437912307528703</c:v>
                </c:pt>
                <c:pt idx="3">
                  <c:v>1.059540965812624</c:v>
                </c:pt>
                <c:pt idx="4">
                  <c:v>1.0666952692122933</c:v>
                </c:pt>
                <c:pt idx="5">
                  <c:v>1.0689101330018371</c:v>
                </c:pt>
                <c:pt idx="6">
                  <c:v>1.0203628122902939</c:v>
                </c:pt>
                <c:pt idx="7">
                  <c:v>1.0128124736434876</c:v>
                </c:pt>
                <c:pt idx="8">
                  <c:v>1.0100952318089644</c:v>
                </c:pt>
                <c:pt idx="9">
                  <c:v>0.99498355353626478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55-4B38-AF7D-A13FD55BF66E}"/>
            </c:ext>
          </c:extLst>
        </c:ser>
        <c:ser>
          <c:idx val="2"/>
          <c:order val="2"/>
          <c:tx>
            <c:strRef>
              <c:f>'2.1 (2.1)- Plan e DFT'!$N$2</c:f>
              <c:strCache>
                <c:ptCount val="1"/>
                <c:pt idx="0">
                  <c:v>Adm. Fundação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'2.1 (2.1)- Plan e DFT'!$B$19:$B$28</c:f>
              <c:numCache>
                <c:formatCode>###0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'2.1 (2.1)- Plan e DFT'!$N$19:$N$28</c:f>
              <c:numCache>
                <c:formatCode>0.0%</c:formatCode>
                <c:ptCount val="10"/>
                <c:pt idx="0">
                  <c:v>1</c:v>
                </c:pt>
                <c:pt idx="1">
                  <c:v>0.95342211478275884</c:v>
                </c:pt>
                <c:pt idx="2">
                  <c:v>0.96183980488226029</c:v>
                </c:pt>
                <c:pt idx="3">
                  <c:v>0.96086853294770236</c:v>
                </c:pt>
                <c:pt idx="4">
                  <c:v>0.94383889836178803</c:v>
                </c:pt>
                <c:pt idx="5">
                  <c:v>0.92448900304331871</c:v>
                </c:pt>
                <c:pt idx="6">
                  <c:v>0.91282294791824048</c:v>
                </c:pt>
                <c:pt idx="7">
                  <c:v>0.89457382745893677</c:v>
                </c:pt>
                <c:pt idx="8">
                  <c:v>0.88983617880037125</c:v>
                </c:pt>
                <c:pt idx="9">
                  <c:v>0.87172735317605921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55-4B38-AF7D-A13FD55BF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1709231"/>
        <c:axId val="1341709711"/>
      </c:lineChart>
      <c:catAx>
        <c:axId val="1341709231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1709711"/>
        <c:crosses val="autoZero"/>
        <c:auto val="1"/>
        <c:lblAlgn val="ctr"/>
        <c:lblOffset val="100"/>
        <c:noMultiLvlLbl val="0"/>
      </c:catAx>
      <c:valAx>
        <c:axId val="1341709711"/>
        <c:scaling>
          <c:orientation val="minMax"/>
          <c:min val="0.70000000000000007"/>
        </c:scaling>
        <c:delete val="0"/>
        <c:axPos val="l"/>
        <c:numFmt formatCode="0.0%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1709231"/>
        <c:crosses val="autoZero"/>
        <c:crossBetween val="between"/>
      </c:valAx>
      <c:spPr>
        <a:solidFill>
          <a:srgbClr val="F0FFFF"/>
        </a:solidFill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'2.1 (2.1)- Plan e DFT'!$C$2</c:f>
              <c:strCache>
                <c:ptCount val="1"/>
                <c:pt idx="0">
                  <c:v>Administração Direta Federal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'2.1 (2.1)- Plan e DFT'!$B$19:$B$28</c:f>
              <c:numCache>
                <c:formatCode>###0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'2.1 (2.1)- Plan e DFT'!$C$19:$C$28</c:f>
              <c:numCache>
                <c:formatCode>General</c:formatCode>
                <c:ptCount val="10"/>
                <c:pt idx="0">
                  <c:v>229582</c:v>
                </c:pt>
                <c:pt idx="1">
                  <c:v>231787</c:v>
                </c:pt>
                <c:pt idx="2">
                  <c:v>225370</c:v>
                </c:pt>
                <c:pt idx="3">
                  <c:v>221475</c:v>
                </c:pt>
                <c:pt idx="4">
                  <c:v>216023</c:v>
                </c:pt>
                <c:pt idx="5">
                  <c:v>211852</c:v>
                </c:pt>
                <c:pt idx="6">
                  <c:v>196121</c:v>
                </c:pt>
                <c:pt idx="7">
                  <c:v>189508</c:v>
                </c:pt>
                <c:pt idx="8">
                  <c:v>184539</c:v>
                </c:pt>
                <c:pt idx="9">
                  <c:v>187357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6-4A9B-8038-103703C05AE2}"/>
            </c:ext>
          </c:extLst>
        </c:ser>
        <c:ser>
          <c:idx val="1"/>
          <c:order val="1"/>
          <c:tx>
            <c:strRef>
              <c:f>'2.1 (2.1)- Plan e DFT'!$D$2</c:f>
              <c:strCache>
                <c:ptCount val="1"/>
                <c:pt idx="0">
                  <c:v>Autarquia Federal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'2.1 (2.1)- Plan e DFT'!$B$19:$B$28</c:f>
              <c:numCache>
                <c:formatCode>###0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'2.1 (2.1)- Plan e DFT'!$D$19:$D$28</c:f>
              <c:numCache>
                <c:formatCode>General</c:formatCode>
                <c:ptCount val="10"/>
                <c:pt idx="0">
                  <c:v>265990</c:v>
                </c:pt>
                <c:pt idx="1">
                  <c:v>280392</c:v>
                </c:pt>
                <c:pt idx="2">
                  <c:v>284645</c:v>
                </c:pt>
                <c:pt idx="3">
                  <c:v>288940</c:v>
                </c:pt>
                <c:pt idx="4">
                  <c:v>290891</c:v>
                </c:pt>
                <c:pt idx="5">
                  <c:v>291495</c:v>
                </c:pt>
                <c:pt idx="6">
                  <c:v>278256</c:v>
                </c:pt>
                <c:pt idx="7">
                  <c:v>276197</c:v>
                </c:pt>
                <c:pt idx="8">
                  <c:v>275456</c:v>
                </c:pt>
                <c:pt idx="9">
                  <c:v>271335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16-4A9B-8038-103703C05AE2}"/>
            </c:ext>
          </c:extLst>
        </c:ser>
        <c:ser>
          <c:idx val="2"/>
          <c:order val="2"/>
          <c:tx>
            <c:strRef>
              <c:f>'2.1 (2.1)- Plan e DFT'!$E$2</c:f>
              <c:strCache>
                <c:ptCount val="1"/>
                <c:pt idx="0">
                  <c:v>Fundação Federal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'2.1 (2.1)- Plan e DFT'!$B$19:$B$28</c:f>
              <c:numCache>
                <c:formatCode>###0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'2.1 (2.1)- Plan e DFT'!$E$19:$E$28</c:f>
              <c:numCache>
                <c:formatCode>General</c:formatCode>
                <c:ptCount val="10"/>
                <c:pt idx="0">
                  <c:v>89927</c:v>
                </c:pt>
                <c:pt idx="1">
                  <c:v>88346</c:v>
                </c:pt>
                <c:pt idx="2">
                  <c:v>89126</c:v>
                </c:pt>
                <c:pt idx="3">
                  <c:v>89036</c:v>
                </c:pt>
                <c:pt idx="4">
                  <c:v>87458</c:v>
                </c:pt>
                <c:pt idx="5">
                  <c:v>85665</c:v>
                </c:pt>
                <c:pt idx="6">
                  <c:v>84584</c:v>
                </c:pt>
                <c:pt idx="7">
                  <c:v>82893</c:v>
                </c:pt>
                <c:pt idx="8">
                  <c:v>82454</c:v>
                </c:pt>
                <c:pt idx="9">
                  <c:v>80776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16-4A9B-8038-103703C05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0846063"/>
        <c:axId val="1350848943"/>
      </c:barChart>
      <c:catAx>
        <c:axId val="1350846063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0848943"/>
        <c:crosses val="autoZero"/>
        <c:auto val="1"/>
        <c:lblAlgn val="ctr"/>
        <c:lblOffset val="100"/>
        <c:noMultiLvlLbl val="0"/>
      </c:catAx>
      <c:valAx>
        <c:axId val="1350848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0846063"/>
        <c:crosses val="autoZero"/>
        <c:crossBetween val="between"/>
      </c:valAx>
      <c:spPr>
        <a:solidFill>
          <a:srgbClr val="F0FFFF"/>
        </a:solidFill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solidFill>
          <a:srgbClr val="F0FFFF"/>
        </a:solidFill>
        <a:ln>
          <a:solidFill>
            <a:schemeClr val="bg1">
              <a:lumMod val="9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TB_Grupos!$O$2</c:f>
              <c:strCache>
                <c:ptCount val="1"/>
                <c:pt idx="0">
                  <c:v>Direta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TB_Grupos!$N$3:$N$9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2014</c:v>
                </c:pt>
                <c:pt idx="5">
                  <c:v>2018</c:v>
                </c:pt>
                <c:pt idx="6">
                  <c:v>2022</c:v>
                </c:pt>
              </c:numCache>
            </c:numRef>
          </c:cat>
          <c:val>
            <c:numRef>
              <c:f>TB_Grupos!$O$3:$O$9</c:f>
              <c:numCache>
                <c:formatCode>General</c:formatCode>
                <c:ptCount val="7"/>
                <c:pt idx="0">
                  <c:v>8</c:v>
                </c:pt>
                <c:pt idx="1">
                  <c:v>8</c:v>
                </c:pt>
                <c:pt idx="2">
                  <c:v>10</c:v>
                </c:pt>
                <c:pt idx="3">
                  <c:v>18</c:v>
                </c:pt>
                <c:pt idx="4">
                  <c:v>17</c:v>
                </c:pt>
                <c:pt idx="5">
                  <c:v>19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1-40A6-B71A-1E33171A2AEC}"/>
            </c:ext>
          </c:extLst>
        </c:ser>
        <c:ser>
          <c:idx val="1"/>
          <c:order val="1"/>
          <c:tx>
            <c:strRef>
              <c:f>TB_Grupos!$P$2</c:f>
              <c:strCache>
                <c:ptCount val="1"/>
                <c:pt idx="0">
                  <c:v>Indireta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TB_Grupos!$N$3:$N$9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2014</c:v>
                </c:pt>
                <c:pt idx="5">
                  <c:v>2018</c:v>
                </c:pt>
                <c:pt idx="6">
                  <c:v>2022</c:v>
                </c:pt>
              </c:numCache>
            </c:numRef>
          </c:cat>
          <c:val>
            <c:numRef>
              <c:f>TB_Grupos!$P$3:$P$9</c:f>
              <c:numCache>
                <c:formatCode>General</c:formatCode>
                <c:ptCount val="7"/>
                <c:pt idx="0">
                  <c:v>9</c:v>
                </c:pt>
                <c:pt idx="1">
                  <c:v>12</c:v>
                </c:pt>
                <c:pt idx="2">
                  <c:v>26</c:v>
                </c:pt>
                <c:pt idx="3">
                  <c:v>43</c:v>
                </c:pt>
                <c:pt idx="4">
                  <c:v>44</c:v>
                </c:pt>
                <c:pt idx="5">
                  <c:v>43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91-40A6-B71A-1E33171A2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15088"/>
        <c:axId val="76907888"/>
      </c:barChart>
      <c:catAx>
        <c:axId val="7691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907888"/>
        <c:crosses val="autoZero"/>
        <c:auto val="1"/>
        <c:lblAlgn val="ctr"/>
        <c:lblOffset val="100"/>
        <c:noMultiLvlLbl val="0"/>
      </c:catAx>
      <c:valAx>
        <c:axId val="769078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915088"/>
        <c:crosses val="autoZero"/>
        <c:crossBetween val="between"/>
      </c:valAx>
      <c:spPr>
        <a:solidFill>
          <a:srgbClr val="F4FFFF"/>
        </a:solidFill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solidFill>
          <a:srgbClr val="F4FFFF"/>
        </a:solidFill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AB-46E4-96ED-65799D23D9A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B-46E4-96ED-65799D23D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Salários'!$W$3:$W$10</c:f>
              <c:strCache>
                <c:ptCount val="8"/>
                <c:pt idx="0">
                  <c:v>Auditor Fiscal</c:v>
                </c:pt>
                <c:pt idx="1">
                  <c:v>Carreiras Grupo de Gestão</c:v>
                </c:pt>
                <c:pt idx="2">
                  <c:v>Advogado da União  </c:v>
                </c:pt>
                <c:pt idx="3">
                  <c:v>DAS 6</c:v>
                </c:pt>
                <c:pt idx="4">
                  <c:v>Analista Ambiental</c:v>
                </c:pt>
                <c:pt idx="5">
                  <c:v>Analista Técnico de Políticas Sociais</c:v>
                </c:pt>
                <c:pt idx="6">
                  <c:v>DAS 4</c:v>
                </c:pt>
                <c:pt idx="7">
                  <c:v>Nível Superior - PGPE</c:v>
                </c:pt>
              </c:strCache>
            </c:strRef>
          </c:cat>
          <c:val>
            <c:numRef>
              <c:f>'Graficos Salários'!$X$3:$X$10</c:f>
              <c:numCache>
                <c:formatCode>_-"R$"\ * #,##0_-;\-"R$"\ * #,##0_-;_-"R$"\ * "-"??_-;_-@_-</c:formatCode>
                <c:ptCount val="8"/>
                <c:pt idx="0">
                  <c:v>21564.011168148001</c:v>
                </c:pt>
                <c:pt idx="1">
                  <c:v>19685.379454632002</c:v>
                </c:pt>
                <c:pt idx="2">
                  <c:v>21549.039785028002</c:v>
                </c:pt>
                <c:pt idx="3">
                  <c:v>17375.930810280002</c:v>
                </c:pt>
                <c:pt idx="4" formatCode="&quot;R$&quot;\ #,##0">
                  <c:v>10248.055306848</c:v>
                </c:pt>
                <c:pt idx="5" formatCode="&quot;R$&quot;\ #,##0">
                  <c:v>8305.4875839119995</c:v>
                </c:pt>
                <c:pt idx="6">
                  <c:v>10637.167706759999</c:v>
                </c:pt>
                <c:pt idx="7">
                  <c:v>5885.0763801480007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AB-46E4-96ED-65799D23D9AE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3"/>
            <c:marker>
              <c:symbol val="squar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BAB-46E4-96ED-65799D23D9AE}"/>
              </c:ext>
            </c:extLst>
          </c:dPt>
          <c:dPt>
            <c:idx val="6"/>
            <c:marker>
              <c:symbol val="squar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BAB-46E4-96ED-65799D23D9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Salários'!$W$3:$W$10</c:f>
              <c:strCache>
                <c:ptCount val="8"/>
                <c:pt idx="0">
                  <c:v>Auditor Fiscal</c:v>
                </c:pt>
                <c:pt idx="1">
                  <c:v>Carreiras Grupo de Gestão</c:v>
                </c:pt>
                <c:pt idx="2">
                  <c:v>Advogado da União  </c:v>
                </c:pt>
                <c:pt idx="3">
                  <c:v>DAS 6</c:v>
                </c:pt>
                <c:pt idx="4">
                  <c:v>Analista Ambiental</c:v>
                </c:pt>
                <c:pt idx="5">
                  <c:v>Analista Técnico de Políticas Sociais</c:v>
                </c:pt>
                <c:pt idx="6">
                  <c:v>DAS 4</c:v>
                </c:pt>
                <c:pt idx="7">
                  <c:v>Nível Superior - PGPE</c:v>
                </c:pt>
              </c:strCache>
            </c:strRef>
          </c:cat>
          <c:val>
            <c:numRef>
              <c:f>'Graficos Salários'!$Y$3:$Y$10</c:f>
              <c:numCache>
                <c:formatCode>_-"R$"\ * #,##0_-;\-"R$"\ * #,##0_-;_-"R$"\ * "-"??_-;_-@_-</c:formatCode>
                <c:ptCount val="8"/>
                <c:pt idx="0">
                  <c:v>31074.459242664001</c:v>
                </c:pt>
                <c:pt idx="1">
                  <c:v>28065.877769724</c:v>
                </c:pt>
                <c:pt idx="2">
                  <c:v>27998.229677640004</c:v>
                </c:pt>
                <c:pt idx="3">
                  <c:v>17375.930810280002</c:v>
                </c:pt>
                <c:pt idx="4" formatCode="&quot;R$&quot;\ #,##0">
                  <c:v>15844.33780836</c:v>
                </c:pt>
                <c:pt idx="5" formatCode="&quot;R$&quot;\ #,##0">
                  <c:v>15595.556489268001</c:v>
                </c:pt>
                <c:pt idx="6">
                  <c:v>10637.167706759999</c:v>
                </c:pt>
                <c:pt idx="7">
                  <c:v>9151.7603963279998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BAB-46E4-96ED-65799D23D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394525776"/>
        <c:axId val="686698112"/>
      </c:lineChart>
      <c:catAx>
        <c:axId val="39452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6698112"/>
        <c:crossesAt val="0"/>
        <c:auto val="0"/>
        <c:lblAlgn val="ctr"/>
        <c:lblOffset val="100"/>
        <c:noMultiLvlLbl val="0"/>
      </c:catAx>
      <c:valAx>
        <c:axId val="686698112"/>
        <c:scaling>
          <c:orientation val="minMax"/>
          <c:max val="35000"/>
          <c:min val="0"/>
        </c:scaling>
        <c:delete val="0"/>
        <c:axPos val="l"/>
        <c:numFmt formatCode="_-&quot;R$&quot;\ * #,##0_-;\-&quot;R$&quot;\ * #,##0_-;_-&quot;R$&quot;\ * &quot;-&quot;??_-;_-@_-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75000"/>
                <a:alpha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4525776"/>
        <c:crosses val="autoZero"/>
        <c:crossBetween val="between"/>
      </c:valAx>
      <c:spPr>
        <a:solidFill>
          <a:srgbClr val="F4FFFF"/>
        </a:solidFill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Salários'!$BA$4:$BA$8</c:f>
              <c:strCache>
                <c:ptCount val="5"/>
                <c:pt idx="0">
                  <c:v>Carreiras Grupo de Gestão</c:v>
                </c:pt>
                <c:pt idx="1">
                  <c:v>Nível Superior - PGPE</c:v>
                </c:pt>
                <c:pt idx="2">
                  <c:v>Auditor Fiscal</c:v>
                </c:pt>
                <c:pt idx="3">
                  <c:v>DAS 6</c:v>
                </c:pt>
                <c:pt idx="4">
                  <c:v>DAS 4</c:v>
                </c:pt>
              </c:strCache>
            </c:strRef>
          </c:cat>
          <c:val>
            <c:numRef>
              <c:f>'Graficos Salários'!$BB$4:$BB$8</c:f>
              <c:numCache>
                <c:formatCode>0.0%</c:formatCode>
                <c:ptCount val="5"/>
                <c:pt idx="0">
                  <c:v>0.60678473614901551</c:v>
                </c:pt>
                <c:pt idx="1">
                  <c:v>0.48185455291629609</c:v>
                </c:pt>
                <c:pt idx="2">
                  <c:v>0.45356800800419039</c:v>
                </c:pt>
                <c:pt idx="3">
                  <c:v>-0.36077909234728334</c:v>
                </c:pt>
                <c:pt idx="4">
                  <c:v>-0.38213079097353708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0-48A8-AF67-FBEC086FD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555840"/>
        <c:axId val="316540000"/>
      </c:barChart>
      <c:catAx>
        <c:axId val="31655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6540000"/>
        <c:crosses val="autoZero"/>
        <c:auto val="1"/>
        <c:lblAlgn val="ctr"/>
        <c:lblOffset val="100"/>
        <c:noMultiLvlLbl val="0"/>
      </c:catAx>
      <c:valAx>
        <c:axId val="316540000"/>
        <c:scaling>
          <c:orientation val="minMax"/>
        </c:scaling>
        <c:delete val="0"/>
        <c:axPos val="l"/>
        <c:numFmt formatCode="0.0%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6555840"/>
        <c:crosses val="autoZero"/>
        <c:crossBetween val="between"/>
      </c:valAx>
      <c:spPr>
        <a:solidFill>
          <a:srgbClr val="F4FFFF"/>
        </a:solidFill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49013678558356"/>
          <c:y val="3.7898646370203355E-2"/>
          <c:w val="0.84314904189289197"/>
          <c:h val="0.68622263578172915"/>
        </c:manualLayout>
      </c:layout>
      <c:lineChart>
        <c:grouping val="standard"/>
        <c:varyColors val="0"/>
        <c:ser>
          <c:idx val="0"/>
          <c:order val="0"/>
          <c:tx>
            <c:strRef>
              <c:f>'Graficos Salários'!$A$3</c:f>
              <c:strCache>
                <c:ptCount val="1"/>
                <c:pt idx="0">
                  <c:v>Advogado da União 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'Graficos Salários'!$B$2:$N$2</c:f>
              <c:numCache>
                <c:formatCode>General</c:formatCode>
                <c:ptCount val="13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2016</c:v>
                </c:pt>
                <c:pt idx="10">
                  <c:v>2018</c:v>
                </c:pt>
                <c:pt idx="11">
                  <c:v>2020</c:v>
                </c:pt>
                <c:pt idx="12">
                  <c:v>2022</c:v>
                </c:pt>
              </c:numCache>
            </c:numRef>
          </c:cat>
          <c:val>
            <c:numRef>
              <c:f>'Graficos Salários'!$B$3:$N$3</c:f>
              <c:numCache>
                <c:formatCode>"R$"\ #,##0</c:formatCode>
                <c:ptCount val="13"/>
                <c:pt idx="0">
                  <c:v>23401.376670630001</c:v>
                </c:pt>
                <c:pt idx="1">
                  <c:v>24040.490347139999</c:v>
                </c:pt>
                <c:pt idx="2">
                  <c:v>21169.335271999997</c:v>
                </c:pt>
                <c:pt idx="3">
                  <c:v>22111.17008923</c:v>
                </c:pt>
                <c:pt idx="4">
                  <c:v>30044.955705</c:v>
                </c:pt>
                <c:pt idx="5">
                  <c:v>34221.925775800002</c:v>
                </c:pt>
                <c:pt idx="6">
                  <c:v>40543.749984399998</c:v>
                </c:pt>
                <c:pt idx="7">
                  <c:v>35971.623210700003</c:v>
                </c:pt>
                <c:pt idx="8">
                  <c:v>35195.081619780001</c:v>
                </c:pt>
                <c:pt idx="9">
                  <c:v>32876.201551833998</c:v>
                </c:pt>
                <c:pt idx="10">
                  <c:v>33704.099381366002</c:v>
                </c:pt>
                <c:pt idx="11">
                  <c:v>32917.045840040002</c:v>
                </c:pt>
                <c:pt idx="12">
                  <c:v>27998.229677640004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30-476E-BAC8-FC6A50C9310F}"/>
            </c:ext>
          </c:extLst>
        </c:ser>
        <c:ser>
          <c:idx val="1"/>
          <c:order val="1"/>
          <c:tx>
            <c:strRef>
              <c:f>'Graficos Salários'!$A$4</c:f>
              <c:strCache>
                <c:ptCount val="1"/>
                <c:pt idx="0">
                  <c:v>Auditor Fiscal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'Graficos Salários'!$B$2:$N$2</c:f>
              <c:numCache>
                <c:formatCode>General</c:formatCode>
                <c:ptCount val="13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2016</c:v>
                </c:pt>
                <c:pt idx="10">
                  <c:v>2018</c:v>
                </c:pt>
                <c:pt idx="11">
                  <c:v>2020</c:v>
                </c:pt>
                <c:pt idx="12">
                  <c:v>2022</c:v>
                </c:pt>
              </c:numCache>
            </c:numRef>
          </c:cat>
          <c:val>
            <c:numRef>
              <c:f>'Graficos Salários'!$B$4:$N$4</c:f>
              <c:numCache>
                <c:formatCode>"R$"\ #,##0</c:formatCode>
                <c:ptCount val="13"/>
                <c:pt idx="0">
                  <c:v>21378.05666577</c:v>
                </c:pt>
                <c:pt idx="1">
                  <c:v>27904.136358863998</c:v>
                </c:pt>
                <c:pt idx="2">
                  <c:v>24735.3693828</c:v>
                </c:pt>
                <c:pt idx="3">
                  <c:v>27574.520846529998</c:v>
                </c:pt>
                <c:pt idx="4">
                  <c:v>27987.472067443003</c:v>
                </c:pt>
                <c:pt idx="5">
                  <c:v>25259.886050420002</c:v>
                </c:pt>
                <c:pt idx="6">
                  <c:v>40543.749984399998</c:v>
                </c:pt>
                <c:pt idx="7">
                  <c:v>35971.623210700003</c:v>
                </c:pt>
                <c:pt idx="8">
                  <c:v>35161.536366648004</c:v>
                </c:pt>
                <c:pt idx="9">
                  <c:v>31162.195545616003</c:v>
                </c:pt>
                <c:pt idx="10">
                  <c:v>37573.900783892997</c:v>
                </c:pt>
                <c:pt idx="11">
                  <c:v>36533.716992903996</c:v>
                </c:pt>
                <c:pt idx="12">
                  <c:v>31074.459242664001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D430-476E-BAC8-FC6A50C9310F}"/>
            </c:ext>
          </c:extLst>
        </c:ser>
        <c:ser>
          <c:idx val="2"/>
          <c:order val="2"/>
          <c:tx>
            <c:strRef>
              <c:f>'Graficos Salários'!$A$5</c:f>
              <c:strCache>
                <c:ptCount val="1"/>
                <c:pt idx="0">
                  <c:v>DAS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'Graficos Salários'!$B$2:$N$2</c:f>
              <c:numCache>
                <c:formatCode>General</c:formatCode>
                <c:ptCount val="13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2016</c:v>
                </c:pt>
                <c:pt idx="10">
                  <c:v>2018</c:v>
                </c:pt>
                <c:pt idx="11">
                  <c:v>2020</c:v>
                </c:pt>
                <c:pt idx="12">
                  <c:v>2022</c:v>
                </c:pt>
              </c:numCache>
            </c:numRef>
          </c:cat>
          <c:val>
            <c:numRef>
              <c:f>'Graficos Salários'!$B$5:$N$5</c:f>
              <c:numCache>
                <c:formatCode>"R$"\ #,##0</c:formatCode>
                <c:ptCount val="13"/>
                <c:pt idx="0">
                  <c:v>17215.88898</c:v>
                </c:pt>
                <c:pt idx="1">
                  <c:v>14976.28868</c:v>
                </c:pt>
                <c:pt idx="2">
                  <c:v>16262.438</c:v>
                </c:pt>
                <c:pt idx="3">
                  <c:v>13604.912655499998</c:v>
                </c:pt>
                <c:pt idx="4">
                  <c:v>12419.849411050001</c:v>
                </c:pt>
                <c:pt idx="5">
                  <c:v>14636.32696568</c:v>
                </c:pt>
                <c:pt idx="6">
                  <c:v>14265.163456544</c:v>
                </c:pt>
                <c:pt idx="7">
                  <c:v>12656.478127832001</c:v>
                </c:pt>
                <c:pt idx="8">
                  <c:v>13045.982215607999</c:v>
                </c:pt>
                <c:pt idx="9">
                  <c:v>12490.423134122</c:v>
                </c:pt>
                <c:pt idx="10">
                  <c:v>12804.955649740001</c:v>
                </c:pt>
                <c:pt idx="11">
                  <c:v>12505.938448359999</c:v>
                </c:pt>
                <c:pt idx="12">
                  <c:v>10637.167706759999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30-476E-BAC8-FC6A50C9310F}"/>
            </c:ext>
          </c:extLst>
        </c:ser>
        <c:ser>
          <c:idx val="3"/>
          <c:order val="3"/>
          <c:tx>
            <c:strRef>
              <c:f>'Graficos Salários'!$A$6</c:f>
              <c:strCache>
                <c:ptCount val="1"/>
                <c:pt idx="0">
                  <c:v>DAS 6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'Graficos Salários'!$B$2:$N$2</c:f>
              <c:numCache>
                <c:formatCode>General</c:formatCode>
                <c:ptCount val="13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2016</c:v>
                </c:pt>
                <c:pt idx="10">
                  <c:v>2018</c:v>
                </c:pt>
                <c:pt idx="11">
                  <c:v>2020</c:v>
                </c:pt>
                <c:pt idx="12">
                  <c:v>2022</c:v>
                </c:pt>
              </c:numCache>
            </c:numRef>
          </c:cat>
          <c:val>
            <c:numRef>
              <c:f>'Graficos Salários'!$B$6:$N$6</c:f>
              <c:numCache>
                <c:formatCode>"R$"\ #,##0</c:formatCode>
                <c:ptCount val="13"/>
                <c:pt idx="0">
                  <c:v>27182.982599999999</c:v>
                </c:pt>
                <c:pt idx="1">
                  <c:v>23646.7716</c:v>
                </c:pt>
                <c:pt idx="2">
                  <c:v>25148.1</c:v>
                </c:pt>
                <c:pt idx="3">
                  <c:v>21038.524724999999</c:v>
                </c:pt>
                <c:pt idx="4">
                  <c:v>19205.952697500001</c:v>
                </c:pt>
                <c:pt idx="5">
                  <c:v>23908.597216000002</c:v>
                </c:pt>
                <c:pt idx="6">
                  <c:v>23302.307173183999</c:v>
                </c:pt>
                <c:pt idx="7">
                  <c:v>20674.501344752</c:v>
                </c:pt>
                <c:pt idx="8">
                  <c:v>21310.763773499999</c:v>
                </c:pt>
                <c:pt idx="9">
                  <c:v>20403.243843996002</c:v>
                </c:pt>
                <c:pt idx="10">
                  <c:v>20917.048430557999</c:v>
                </c:pt>
                <c:pt idx="11">
                  <c:v>20428.588435080001</c:v>
                </c:pt>
                <c:pt idx="12">
                  <c:v>17375.930810280002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30-476E-BAC8-FC6A50C9310F}"/>
            </c:ext>
          </c:extLst>
        </c:ser>
        <c:ser>
          <c:idx val="4"/>
          <c:order val="4"/>
          <c:tx>
            <c:strRef>
              <c:f>'Graficos Salários'!$A$7</c:f>
              <c:strCache>
                <c:ptCount val="1"/>
                <c:pt idx="0">
                  <c:v>Carreiras Grupo de Gestão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'Graficos Salários'!$B$2:$N$2</c:f>
              <c:numCache>
                <c:formatCode>General</c:formatCode>
                <c:ptCount val="13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2016</c:v>
                </c:pt>
                <c:pt idx="10">
                  <c:v>2018</c:v>
                </c:pt>
                <c:pt idx="11">
                  <c:v>2020</c:v>
                </c:pt>
                <c:pt idx="12">
                  <c:v>2022</c:v>
                </c:pt>
              </c:numCache>
            </c:numRef>
          </c:cat>
          <c:val>
            <c:numRef>
              <c:f>'Graficos Salários'!$B$7:$N$7</c:f>
              <c:numCache>
                <c:formatCode>"R$"\ #,##0</c:formatCode>
                <c:ptCount val="13"/>
                <c:pt idx="0">
                  <c:v>17467.105044194999</c:v>
                </c:pt>
                <c:pt idx="1">
                  <c:v>22120.608960935999</c:v>
                </c:pt>
                <c:pt idx="2">
                  <c:v>19478.7458668</c:v>
                </c:pt>
                <c:pt idx="3">
                  <c:v>16469.984779039998</c:v>
                </c:pt>
                <c:pt idx="4">
                  <c:v>21573.520561447003</c:v>
                </c:pt>
                <c:pt idx="5">
                  <c:v>20244.36670508</c:v>
                </c:pt>
                <c:pt idx="6">
                  <c:v>38516.562485180002</c:v>
                </c:pt>
                <c:pt idx="7">
                  <c:v>34173.042050165001</c:v>
                </c:pt>
                <c:pt idx="8">
                  <c:v>33435.335752614003</c:v>
                </c:pt>
                <c:pt idx="9">
                  <c:v>31232.403237802002</c:v>
                </c:pt>
                <c:pt idx="10">
                  <c:v>33210.907483479001</c:v>
                </c:pt>
                <c:pt idx="11">
                  <c:v>32996.578559563997</c:v>
                </c:pt>
                <c:pt idx="12">
                  <c:v>28065.877769724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D430-476E-BAC8-FC6A50C9310F}"/>
            </c:ext>
          </c:extLst>
        </c:ser>
        <c:ser>
          <c:idx val="5"/>
          <c:order val="5"/>
          <c:tx>
            <c:strRef>
              <c:f>'Graficos Salários'!$A$8</c:f>
              <c:strCache>
                <c:ptCount val="1"/>
                <c:pt idx="0">
                  <c:v>Fiscal Agropecuário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'Graficos Salários'!$B$2:$N$2</c:f>
              <c:numCache>
                <c:formatCode>General</c:formatCode>
                <c:ptCount val="13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2016</c:v>
                </c:pt>
                <c:pt idx="10">
                  <c:v>2018</c:v>
                </c:pt>
                <c:pt idx="11">
                  <c:v>2020</c:v>
                </c:pt>
                <c:pt idx="12">
                  <c:v>2022</c:v>
                </c:pt>
              </c:numCache>
            </c:numRef>
          </c:cat>
          <c:val>
            <c:numRef>
              <c:f>'Graficos Salários'!$B$8:$N$8</c:f>
              <c:numCache>
                <c:formatCode>"R$"\ #,##0</c:formatCode>
                <c:ptCount val="13"/>
                <c:pt idx="0">
                  <c:v>19257.738717998996</c:v>
                </c:pt>
                <c:pt idx="1">
                  <c:v>16752.515928733999</c:v>
                </c:pt>
                <c:pt idx="2">
                  <c:v>17702.116428799996</c:v>
                </c:pt>
                <c:pt idx="3">
                  <c:v>16768.218017979998</c:v>
                </c:pt>
                <c:pt idx="4">
                  <c:v>14405.808305954</c:v>
                </c:pt>
                <c:pt idx="5">
                  <c:v>14834.863517600001</c:v>
                </c:pt>
                <c:pt idx="6">
                  <c:v>24267.678227</c:v>
                </c:pt>
                <c:pt idx="7">
                  <c:v>29386.103173</c:v>
                </c:pt>
                <c:pt idx="8">
                  <c:v>28779.149480958</c:v>
                </c:pt>
                <c:pt idx="9">
                  <c:v>26856.815732308001</c:v>
                </c:pt>
                <c:pt idx="10">
                  <c:v>26284.614017736003</c:v>
                </c:pt>
                <c:pt idx="11">
                  <c:v>24565.374880608</c:v>
                </c:pt>
                <c:pt idx="12">
                  <c:v>20894.554492128002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30-476E-BAC8-FC6A50C9310F}"/>
            </c:ext>
          </c:extLst>
        </c:ser>
        <c:ser>
          <c:idx val="6"/>
          <c:order val="6"/>
          <c:tx>
            <c:strRef>
              <c:f>'Graficos Salários'!$A$9</c:f>
              <c:strCache>
                <c:ptCount val="1"/>
                <c:pt idx="0">
                  <c:v>Nível Superior - PCC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'Graficos Salários'!$B$2:$N$2</c:f>
              <c:numCache>
                <c:formatCode>General</c:formatCode>
                <c:ptCount val="13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2016</c:v>
                </c:pt>
                <c:pt idx="10">
                  <c:v>2018</c:v>
                </c:pt>
                <c:pt idx="11">
                  <c:v>2020</c:v>
                </c:pt>
                <c:pt idx="12">
                  <c:v>2022</c:v>
                </c:pt>
              </c:numCache>
            </c:numRef>
          </c:cat>
          <c:val>
            <c:numRef>
              <c:f>'Graficos Salários'!$B$9:$N$9</c:f>
              <c:numCache>
                <c:formatCode>"R$"\ #,##0</c:formatCode>
                <c:ptCount val="13"/>
                <c:pt idx="0">
                  <c:v>6175.8830367780001</c:v>
                </c:pt>
                <c:pt idx="1">
                  <c:v>5372.4676849480002</c:v>
                </c:pt>
                <c:pt idx="2">
                  <c:v>5049.7720107999994</c:v>
                </c:pt>
                <c:pt idx="3">
                  <c:v>5639.2689297199995</c:v>
                </c:pt>
                <c:pt idx="4">
                  <c:v>7251.4578155720001</c:v>
                </c:pt>
                <c:pt idx="5">
                  <c:v>7791.8960436799998</c:v>
                </c:pt>
                <c:pt idx="6">
                  <c:v>11773.487280828</c:v>
                </c:pt>
                <c:pt idx="7">
                  <c:v>13159.241249834</c:v>
                </c:pt>
                <c:pt idx="8">
                  <c:v>12595.076188200001</c:v>
                </c:pt>
                <c:pt idx="9">
                  <c:v>11733.140518564001</c:v>
                </c:pt>
                <c:pt idx="10">
                  <c:v>11512.592416886</c:v>
                </c:pt>
                <c:pt idx="11">
                  <c:v>10759.570156807999</c:v>
                </c:pt>
                <c:pt idx="12">
                  <c:v>9151.7603963279998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430-476E-BAC8-FC6A50C9310F}"/>
            </c:ext>
          </c:extLst>
        </c:ser>
        <c:ser>
          <c:idx val="7"/>
          <c:order val="7"/>
          <c:tx>
            <c:strRef>
              <c:f>'Graficos Salários'!$A$10</c:f>
              <c:strCache>
                <c:ptCount val="1"/>
                <c:pt idx="0">
                  <c:v>Sanitarista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'Graficos Salários'!$B$2:$N$2</c:f>
              <c:numCache>
                <c:formatCode>General</c:formatCode>
                <c:ptCount val="13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2016</c:v>
                </c:pt>
                <c:pt idx="10">
                  <c:v>2018</c:v>
                </c:pt>
                <c:pt idx="11">
                  <c:v>2020</c:v>
                </c:pt>
                <c:pt idx="12">
                  <c:v>2022</c:v>
                </c:pt>
              </c:numCache>
            </c:numRef>
          </c:cat>
          <c:val>
            <c:numRef>
              <c:f>'Graficos Salários'!$B$10:$N$10</c:f>
              <c:numCache>
                <c:formatCode>"R$"\ #,##0</c:formatCode>
                <c:ptCount val="13"/>
                <c:pt idx="0">
                  <c:v>9026.2905922139998</c:v>
                </c:pt>
                <c:pt idx="1">
                  <c:v>7852.0681549239998</c:v>
                </c:pt>
                <c:pt idx="2">
                  <c:v>6552.2200971999991</c:v>
                </c:pt>
                <c:pt idx="3">
                  <c:v>6434.0668994299995</c:v>
                </c:pt>
                <c:pt idx="4">
                  <c:v>7965.5135856310008</c:v>
                </c:pt>
                <c:pt idx="5">
                  <c:v>8306.3610921199997</c:v>
                </c:pt>
                <c:pt idx="6">
                  <c:v>15633.595789188001</c:v>
                </c:pt>
                <c:pt idx="7">
                  <c:v>17950.489102479998</c:v>
                </c:pt>
                <c:pt idx="8">
                  <c:v>17041.054301640001</c:v>
                </c:pt>
                <c:pt idx="9">
                  <c:v>15702.331635128003</c:v>
                </c:pt>
                <c:pt idx="10">
                  <c:v>15406.980531347001</c:v>
                </c:pt>
                <c:pt idx="11">
                  <c:v>14399.231895715999</c:v>
                </c:pt>
                <c:pt idx="12">
                  <c:v>12247.545048755999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D430-476E-BAC8-FC6A50C93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6847"/>
        <c:axId val="223242463"/>
        <c:extLst/>
      </c:lineChart>
      <c:catAx>
        <c:axId val="1217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3242463"/>
        <c:crosses val="autoZero"/>
        <c:auto val="1"/>
        <c:lblAlgn val="ctr"/>
        <c:lblOffset val="100"/>
        <c:noMultiLvlLbl val="0"/>
      </c:catAx>
      <c:valAx>
        <c:axId val="223242463"/>
        <c:scaling>
          <c:orientation val="minMax"/>
        </c:scaling>
        <c:delete val="0"/>
        <c:axPos val="l"/>
        <c:numFmt formatCode="&quot;R$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76847"/>
        <c:crosses val="autoZero"/>
        <c:crossBetween val="between"/>
      </c:valAx>
      <c:spPr>
        <a:solidFill>
          <a:srgbClr val="F4FFFF"/>
        </a:solidFill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8.5167070462346048E-2"/>
          <c:y val="0.83005946067359648"/>
          <c:w val="0.83821282976767186"/>
          <c:h val="0.13738271993445744"/>
        </c:manualLayout>
      </c:layout>
      <c:overlay val="0"/>
      <c:spPr>
        <a:solidFill>
          <a:srgbClr val="F4FFFF"/>
        </a:solidFill>
        <a:ln>
          <a:solidFill>
            <a:schemeClr val="bg1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33361107721018"/>
          <c:y val="3.789856910520583E-2"/>
          <c:w val="0.8469402956026032"/>
          <c:h val="0.64078061982104484"/>
        </c:manualLayout>
      </c:layout>
      <c:lineChart>
        <c:grouping val="standard"/>
        <c:varyColors val="0"/>
        <c:ser>
          <c:idx val="0"/>
          <c:order val="0"/>
          <c:tx>
            <c:strRef>
              <c:f>'Graficos Salários'!$BM$3</c:f>
              <c:strCache>
                <c:ptCount val="1"/>
                <c:pt idx="0">
                  <c:v>Média Grupo Maiores Salários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'Graficos Salários'!$BN$2:$BX$2</c:f>
              <c:numCache>
                <c:formatCode>General</c:formatCode>
                <c:ptCount val="11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2018</c:v>
                </c:pt>
                <c:pt idx="9">
                  <c:v>2020</c:v>
                </c:pt>
                <c:pt idx="10">
                  <c:v>2022</c:v>
                </c:pt>
              </c:numCache>
            </c:numRef>
          </c:cat>
          <c:val>
            <c:numRef>
              <c:f>'Graficos Salários'!$BN$3:$BX$3</c:f>
              <c:numCache>
                <c:formatCode>"R$"\ #,##0</c:formatCode>
                <c:ptCount val="11"/>
                <c:pt idx="0">
                  <c:v>21794.483507199999</c:v>
                </c:pt>
                <c:pt idx="1">
                  <c:v>22051.891904933331</c:v>
                </c:pt>
                <c:pt idx="2">
                  <c:v>26535.316111296666</c:v>
                </c:pt>
                <c:pt idx="3">
                  <c:v>26575.392843766665</c:v>
                </c:pt>
                <c:pt idx="4">
                  <c:v>39868.020817993332</c:v>
                </c:pt>
                <c:pt idx="5">
                  <c:v>35372.096157188331</c:v>
                </c:pt>
                <c:pt idx="6">
                  <c:v>34597.317913013998</c:v>
                </c:pt>
                <c:pt idx="7">
                  <c:v>31756.933445084</c:v>
                </c:pt>
                <c:pt idx="8">
                  <c:v>34829.635882912669</c:v>
                </c:pt>
                <c:pt idx="9">
                  <c:v>34149.113797502658</c:v>
                </c:pt>
                <c:pt idx="10">
                  <c:v>29046.188896676002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E9-433B-8EE2-87A66050F51C}"/>
            </c:ext>
          </c:extLst>
        </c:ser>
        <c:ser>
          <c:idx val="1"/>
          <c:order val="1"/>
          <c:tx>
            <c:strRef>
              <c:f>'Graficos Salários'!$BM$4</c:f>
              <c:strCache>
                <c:ptCount val="1"/>
                <c:pt idx="0">
                  <c:v>DAS 4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'Graficos Salários'!$BN$2:$BX$2</c:f>
              <c:numCache>
                <c:formatCode>General</c:formatCode>
                <c:ptCount val="11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2018</c:v>
                </c:pt>
                <c:pt idx="9">
                  <c:v>2020</c:v>
                </c:pt>
                <c:pt idx="10">
                  <c:v>2022</c:v>
                </c:pt>
              </c:numCache>
            </c:numRef>
          </c:cat>
          <c:val>
            <c:numRef>
              <c:f>'Graficos Salários'!$BN$4:$BX$4</c:f>
              <c:numCache>
                <c:formatCode>"R$"\ #,##0</c:formatCode>
                <c:ptCount val="11"/>
                <c:pt idx="0">
                  <c:v>16262.438</c:v>
                </c:pt>
                <c:pt idx="1">
                  <c:v>13604.912655499998</c:v>
                </c:pt>
                <c:pt idx="2">
                  <c:v>12419.849411050001</c:v>
                </c:pt>
                <c:pt idx="3">
                  <c:v>14636.32696568</c:v>
                </c:pt>
                <c:pt idx="4">
                  <c:v>14265.163456544</c:v>
                </c:pt>
                <c:pt idx="5">
                  <c:v>12656.478127832001</c:v>
                </c:pt>
                <c:pt idx="6">
                  <c:v>13045.982215607999</c:v>
                </c:pt>
                <c:pt idx="7">
                  <c:v>12490.423134122</c:v>
                </c:pt>
                <c:pt idx="8">
                  <c:v>12804.955649740001</c:v>
                </c:pt>
                <c:pt idx="9">
                  <c:v>12505.938448359999</c:v>
                </c:pt>
                <c:pt idx="10">
                  <c:v>10637.167706759999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D2E9-433B-8EE2-87A66050F51C}"/>
            </c:ext>
          </c:extLst>
        </c:ser>
        <c:ser>
          <c:idx val="2"/>
          <c:order val="2"/>
          <c:tx>
            <c:strRef>
              <c:f>'Graficos Salários'!$BM$5</c:f>
              <c:strCache>
                <c:ptCount val="1"/>
                <c:pt idx="0">
                  <c:v>DAS 6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'Graficos Salários'!$BN$2:$BX$2</c:f>
              <c:numCache>
                <c:formatCode>General</c:formatCode>
                <c:ptCount val="11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2018</c:v>
                </c:pt>
                <c:pt idx="9">
                  <c:v>2020</c:v>
                </c:pt>
                <c:pt idx="10">
                  <c:v>2022</c:v>
                </c:pt>
              </c:numCache>
            </c:numRef>
          </c:cat>
          <c:val>
            <c:numRef>
              <c:f>'Graficos Salários'!$BN$5:$BX$5</c:f>
              <c:numCache>
                <c:formatCode>"R$"\ #,##0</c:formatCode>
                <c:ptCount val="11"/>
                <c:pt idx="0">
                  <c:v>25148.1</c:v>
                </c:pt>
                <c:pt idx="1">
                  <c:v>21038.524724999999</c:v>
                </c:pt>
                <c:pt idx="2">
                  <c:v>19205.952697500001</c:v>
                </c:pt>
                <c:pt idx="3">
                  <c:v>23908.597216000002</c:v>
                </c:pt>
                <c:pt idx="4">
                  <c:v>23302.307173183999</c:v>
                </c:pt>
                <c:pt idx="5">
                  <c:v>20674.501344752</c:v>
                </c:pt>
                <c:pt idx="6">
                  <c:v>21310.763773499999</c:v>
                </c:pt>
                <c:pt idx="7">
                  <c:v>20403.243843996002</c:v>
                </c:pt>
                <c:pt idx="8">
                  <c:v>20917.048430557999</c:v>
                </c:pt>
                <c:pt idx="9">
                  <c:v>20428.588435080001</c:v>
                </c:pt>
                <c:pt idx="10">
                  <c:v>17375.930810280002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E9-433B-8EE2-87A66050F51C}"/>
            </c:ext>
          </c:extLst>
        </c:ser>
        <c:ser>
          <c:idx val="3"/>
          <c:order val="3"/>
          <c:tx>
            <c:strRef>
              <c:f>'Graficos Salários'!$BM$6</c:f>
              <c:strCache>
                <c:ptCount val="1"/>
                <c:pt idx="0">
                  <c:v>Nível Superior - PCC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'Graficos Salários'!$BN$2:$BX$2</c:f>
              <c:numCache>
                <c:formatCode>General</c:formatCode>
                <c:ptCount val="11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2018</c:v>
                </c:pt>
                <c:pt idx="9">
                  <c:v>2020</c:v>
                </c:pt>
                <c:pt idx="10">
                  <c:v>2022</c:v>
                </c:pt>
              </c:numCache>
            </c:numRef>
          </c:cat>
          <c:val>
            <c:numRef>
              <c:f>'Graficos Salários'!$BN$6:$BX$6</c:f>
              <c:numCache>
                <c:formatCode>"R$"\ #,##0</c:formatCode>
                <c:ptCount val="11"/>
                <c:pt idx="0">
                  <c:v>5049.7720107999994</c:v>
                </c:pt>
                <c:pt idx="1">
                  <c:v>5639.2689297199995</c:v>
                </c:pt>
                <c:pt idx="2">
                  <c:v>7251.4578155720001</c:v>
                </c:pt>
                <c:pt idx="3">
                  <c:v>7791.8960436799998</c:v>
                </c:pt>
                <c:pt idx="4">
                  <c:v>11773.487280828</c:v>
                </c:pt>
                <c:pt idx="5">
                  <c:v>13159.241249834</c:v>
                </c:pt>
                <c:pt idx="6">
                  <c:v>12595.076188200001</c:v>
                </c:pt>
                <c:pt idx="7">
                  <c:v>11733.140518564001</c:v>
                </c:pt>
                <c:pt idx="8">
                  <c:v>11512.592416886</c:v>
                </c:pt>
                <c:pt idx="9">
                  <c:v>10759.570156807999</c:v>
                </c:pt>
                <c:pt idx="10">
                  <c:v>9151.7603963279998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E9-433B-8EE2-87A66050F51C}"/>
            </c:ext>
          </c:extLst>
        </c:ser>
        <c:ser>
          <c:idx val="4"/>
          <c:order val="4"/>
          <c:tx>
            <c:strRef>
              <c:f>'Graficos Salários'!$BM$7</c:f>
              <c:strCache>
                <c:ptCount val="1"/>
                <c:pt idx="0">
                  <c:v>Analista de Infra.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'Graficos Salários'!$BN$2:$BX$2</c:f>
              <c:numCache>
                <c:formatCode>General</c:formatCode>
                <c:ptCount val="11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2018</c:v>
                </c:pt>
                <c:pt idx="9">
                  <c:v>2020</c:v>
                </c:pt>
                <c:pt idx="10">
                  <c:v>2022</c:v>
                </c:pt>
              </c:numCache>
            </c:numRef>
          </c:cat>
          <c:val>
            <c:numRef>
              <c:f>'Graficos Salários'!$BN$7:$BX$7</c:f>
              <c:numCache>
                <c:formatCode>General</c:formatCode>
                <c:ptCount val="11"/>
                <c:pt idx="3" formatCode="&quot;R$&quot;\ #,##0">
                  <c:v>23365.962677540003</c:v>
                </c:pt>
                <c:pt idx="4" formatCode="&quot;R$&quot;\ #,##0">
                  <c:v>27908.632456743999</c:v>
                </c:pt>
                <c:pt idx="5" formatCode="&quot;R$&quot;\ #,##0">
                  <c:v>24761.370407181999</c:v>
                </c:pt>
                <c:pt idx="6" formatCode="&quot;R$&quot;\ #,##0">
                  <c:v>24261.727535064001</c:v>
                </c:pt>
                <c:pt idx="7" formatCode="&quot;R$&quot;\ #,##0">
                  <c:v>21451.031026215998</c:v>
                </c:pt>
                <c:pt idx="8" formatCode="&quot;R$&quot;\ #,##0">
                  <c:v>24063.063988434002</c:v>
                </c:pt>
                <c:pt idx="9" formatCode="&quot;R$&quot;\ #,##0">
                  <c:v>23908.292598931996</c:v>
                </c:pt>
                <c:pt idx="10" formatCode="&quot;R$&quot;\ #,##0">
                  <c:v>20335.660455011999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D2E9-433B-8EE2-87A66050F51C}"/>
            </c:ext>
          </c:extLst>
        </c:ser>
        <c:ser>
          <c:idx val="5"/>
          <c:order val="5"/>
          <c:tx>
            <c:strRef>
              <c:f>'Graficos Salários'!$BM$8</c:f>
              <c:strCache>
                <c:ptCount val="1"/>
                <c:pt idx="0">
                  <c:v>ATPS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'Graficos Salários'!$BN$2:$BX$2</c:f>
              <c:numCache>
                <c:formatCode>General</c:formatCode>
                <c:ptCount val="11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2018</c:v>
                </c:pt>
                <c:pt idx="9">
                  <c:v>2020</c:v>
                </c:pt>
                <c:pt idx="10">
                  <c:v>2022</c:v>
                </c:pt>
              </c:numCache>
            </c:numRef>
          </c:cat>
          <c:val>
            <c:numRef>
              <c:f>'Graficos Salários'!$BN$8:$BX$8</c:f>
              <c:numCache>
                <c:formatCode>General</c:formatCode>
                <c:ptCount val="11"/>
                <c:pt idx="4" formatCode="&quot;R$&quot;\ #,##0">
                  <c:v>21283.582355828003</c:v>
                </c:pt>
                <c:pt idx="5" formatCode="&quot;R$&quot;\ #,##0">
                  <c:v>18883.428527759002</c:v>
                </c:pt>
                <c:pt idx="6" formatCode="&quot;R$&quot;\ #,##0">
                  <c:v>18595.898140247999</c:v>
                </c:pt>
                <c:pt idx="7" formatCode="&quot;R$&quot;\ #,##0">
                  <c:v>16449.705181574001</c:v>
                </c:pt>
                <c:pt idx="8" formatCode="&quot;R$&quot;\ #,##0">
                  <c:v>18453.952660981002</c:v>
                </c:pt>
                <c:pt idx="9" formatCode="&quot;R$&quot;\ #,##0">
                  <c:v>18335.432410147998</c:v>
                </c:pt>
                <c:pt idx="10" formatCode="&quot;R$&quot;\ #,##0">
                  <c:v>15595.556489268001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2E9-433B-8EE2-87A66050F51C}"/>
            </c:ext>
          </c:extLst>
        </c:ser>
        <c:ser>
          <c:idx val="6"/>
          <c:order val="6"/>
          <c:tx>
            <c:strRef>
              <c:f>'Graficos Salários'!$BM$9</c:f>
              <c:strCache>
                <c:ptCount val="1"/>
                <c:pt idx="0">
                  <c:v>Analista Ambiental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'Graficos Salários'!$BN$2:$BX$2</c:f>
              <c:numCache>
                <c:formatCode>General</c:formatCode>
                <c:ptCount val="11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2018</c:v>
                </c:pt>
                <c:pt idx="9">
                  <c:v>2020</c:v>
                </c:pt>
                <c:pt idx="10">
                  <c:v>2022</c:v>
                </c:pt>
              </c:numCache>
            </c:numRef>
          </c:cat>
          <c:val>
            <c:numRef>
              <c:f>'Graficos Salários'!$BN$9:$BX$9</c:f>
              <c:numCache>
                <c:formatCode>"R$"\ #,##0</c:formatCode>
                <c:ptCount val="11"/>
                <c:pt idx="0">
                  <c:v>17100.707999999999</c:v>
                </c:pt>
                <c:pt idx="1">
                  <c:v>14472.477535809998</c:v>
                </c:pt>
                <c:pt idx="2">
                  <c:v>17782.861327196002</c:v>
                </c:pt>
                <c:pt idx="3">
                  <c:v>16049.790052240001</c:v>
                </c:pt>
                <c:pt idx="4">
                  <c:v>21198.830472923997</c:v>
                </c:pt>
                <c:pt idx="5">
                  <c:v>18808.234131596997</c:v>
                </c:pt>
                <c:pt idx="6">
                  <c:v>20167.153197210002</c:v>
                </c:pt>
                <c:pt idx="7">
                  <c:v>20364.797763000002</c:v>
                </c:pt>
                <c:pt idx="8">
                  <c:v>19931.619208069998</c:v>
                </c:pt>
                <c:pt idx="9">
                  <c:v>18627.920405959998</c:v>
                </c:pt>
                <c:pt idx="10">
                  <c:v>15844.33780836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2E9-433B-8EE2-87A66050F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6847"/>
        <c:axId val="223242463"/>
        <c:extLst/>
      </c:lineChart>
      <c:catAx>
        <c:axId val="1217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3242463"/>
        <c:crosses val="autoZero"/>
        <c:auto val="1"/>
        <c:lblAlgn val="ctr"/>
        <c:lblOffset val="100"/>
        <c:noMultiLvlLbl val="0"/>
      </c:catAx>
      <c:valAx>
        <c:axId val="223242463"/>
        <c:scaling>
          <c:orientation val="minMax"/>
        </c:scaling>
        <c:delete val="0"/>
        <c:axPos val="l"/>
        <c:numFmt formatCode="&quot;R$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76847"/>
        <c:crosses val="autoZero"/>
        <c:crossBetween val="between"/>
      </c:valAx>
      <c:spPr>
        <a:solidFill>
          <a:srgbClr val="F4FFFF"/>
        </a:solidFill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1248729446148274"/>
          <c:y val="0.78958844174250498"/>
          <c:w val="0.758299317756848"/>
          <c:h val="0.18545046012465288"/>
        </c:manualLayout>
      </c:layout>
      <c:overlay val="0"/>
      <c:spPr>
        <a:solidFill>
          <a:srgbClr val="F4FFFF"/>
        </a:solidFill>
        <a:ln>
          <a:solidFill>
            <a:schemeClr val="bg1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288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011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801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377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109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6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878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727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239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13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1310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9276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332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86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ctrTitle"/>
          </p:nvPr>
        </p:nvSpPr>
        <p:spPr>
          <a:xfrm>
            <a:off x="836991" y="2019029"/>
            <a:ext cx="6874933" cy="238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5760" b="0" i="0" u="none" strike="noStrike" cap="none">
                <a:solidFill>
                  <a:schemeClr val="dk1"/>
                </a:solidFill>
                <a:latin typeface="Nexa Bold" panose="02000000000000000000" pitchFamily="50" charset="0"/>
                <a:ea typeface="Nexa Bold" panose="02000000000000000000" pitchFamily="50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9pPr>
          </a:lstStyle>
          <a:p>
            <a:endParaRPr dirty="0"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1"/>
          </p:nvPr>
        </p:nvSpPr>
        <p:spPr>
          <a:xfrm>
            <a:off x="836991" y="4508311"/>
            <a:ext cx="6874933" cy="102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Nexa Bold" panose="02000000000000000000" pitchFamily="50" charset="0"/>
                <a:ea typeface="Nexa Bold" panose="02000000000000000000" pitchFamily="50" charset="0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78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19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840" b="0" i="0" u="none" strike="noStrike" cap="none">
                <a:solidFill>
                  <a:schemeClr val="dk1"/>
                </a:solidFill>
                <a:latin typeface="Nexa Bold" panose="02000000000000000000" pitchFamily="50" charset="0"/>
                <a:ea typeface="Nexa Bold" panose="02000000000000000000" pitchFamily="50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5183717" y="986790"/>
            <a:ext cx="6172200" cy="487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marR="0" lvl="0" indent="-51816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840" b="0" i="0" u="none" strike="noStrike" cap="none">
                <a:solidFill>
                  <a:schemeClr val="dk1"/>
                </a:solidFill>
                <a:latin typeface="Nexa Bold" panose="02000000000000000000" pitchFamily="50" charset="0"/>
                <a:ea typeface="Nexa Bold" panose="02000000000000000000" pitchFamily="50" charset="0"/>
                <a:cs typeface="Arial"/>
                <a:sym typeface="Arial"/>
              </a:defRPr>
            </a:lvl1pPr>
            <a:lvl2pPr marL="1097280" marR="0" lvl="1" indent="-4876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33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426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426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426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40480" marR="0" lvl="6" indent="-426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89120" marR="0" lvl="7" indent="-426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37760" marR="0" lvl="8" indent="-426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marR="0" lvl="0" indent="-27432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Nexa Bold" panose="02000000000000000000" pitchFamily="50" charset="0"/>
                <a:ea typeface="Nexa Bold" panose="02000000000000000000" pitchFamily="50" charset="0"/>
                <a:cs typeface="Arial"/>
                <a:sym typeface="Arial"/>
              </a:defRPr>
            </a:lvl1pPr>
            <a:lvl2pPr marL="1097280" marR="0" lvl="1" indent="-2743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2743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2743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2743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2743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40480" marR="0" lvl="6" indent="-2743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89120" marR="0" lvl="7" indent="-2743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37760" marR="0" lvl="8" indent="-2743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23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1" y="394607"/>
            <a:ext cx="4280505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880" b="0" i="0" u="none" strike="noStrike" cap="none">
                <a:solidFill>
                  <a:schemeClr val="dk1"/>
                </a:solidFill>
                <a:latin typeface="Nexa Bold" panose="02000000000000000000" pitchFamily="50" charset="0"/>
                <a:ea typeface="Nexa Bold" panose="02000000000000000000" pitchFamily="50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 rot="5400000">
            <a:off x="3919537" y="-1256347"/>
            <a:ext cx="435292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marR="0" lvl="0" indent="-42672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exa Bold" panose="02000000000000000000" pitchFamily="50" charset="0"/>
                <a:ea typeface="Nexa Bold" panose="02000000000000000000" pitchFamily="50" charset="0"/>
                <a:cs typeface="Arial"/>
                <a:sym typeface="Arial"/>
              </a:defRPr>
            </a:lvl1pPr>
            <a:lvl2pPr marL="1097280" marR="0" lvl="1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962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40480" marR="0" lvl="6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89120" marR="0" lvl="7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37760" marR="0" lvl="8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336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Título e Texto Verticai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 rot="5400000">
            <a:off x="7133273" y="1957388"/>
            <a:ext cx="5812156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880" b="0" i="0" u="none" strike="noStrike" cap="none">
                <a:solidFill>
                  <a:schemeClr val="dk1"/>
                </a:solidFill>
                <a:latin typeface="Nexa Bold" panose="02000000000000000000" pitchFamily="50" charset="0"/>
                <a:ea typeface="Nexa Bold" panose="02000000000000000000" pitchFamily="50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9pPr>
          </a:lstStyle>
          <a:p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1773873" y="-569912"/>
            <a:ext cx="5812156" cy="76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marR="0" lvl="0" indent="-42672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exa Bold" panose="02000000000000000000" pitchFamily="50" charset="0"/>
                <a:ea typeface="Nexa Bold" panose="02000000000000000000" pitchFamily="50" charset="0"/>
                <a:cs typeface="Arial"/>
                <a:sym typeface="Arial"/>
              </a:defRPr>
            </a:lvl1pPr>
            <a:lvl2pPr marL="1097280" marR="0" lvl="1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962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40480" marR="0" lvl="6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89120" marR="0" lvl="7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37760" marR="0" lvl="8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08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5C2736E-8DC9-41B5-8820-3A0879430785}"/>
              </a:ext>
            </a:extLst>
          </p:cNvPr>
          <p:cNvSpPr/>
          <p:nvPr userDrawn="1"/>
        </p:nvSpPr>
        <p:spPr>
          <a:xfrm>
            <a:off x="0" y="874034"/>
            <a:ext cx="12192000" cy="59839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194588" hangingPunct="1">
              <a:buClr>
                <a:srgbClr val="000000"/>
              </a:buClr>
            </a:pPr>
            <a:endParaRPr lang="pt-BR" sz="2057" dirty="0">
              <a:solidFill>
                <a:srgbClr val="52505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33BBA75-C17F-4FF0-A798-1D15E1316171}"/>
              </a:ext>
            </a:extLst>
          </p:cNvPr>
          <p:cNvSpPr/>
          <p:nvPr userDrawn="1"/>
        </p:nvSpPr>
        <p:spPr>
          <a:xfrm>
            <a:off x="1" y="808937"/>
            <a:ext cx="12192000" cy="7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194588" hangingPunct="1">
              <a:buClr>
                <a:srgbClr val="000000"/>
              </a:buClr>
            </a:pPr>
            <a:endParaRPr lang="pt-BR" sz="2057">
              <a:solidFill>
                <a:srgbClr val="52505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8A96E94-3E59-4415-A14A-0F053A80478C}"/>
              </a:ext>
            </a:extLst>
          </p:cNvPr>
          <p:cNvSpPr/>
          <p:nvPr userDrawn="1"/>
        </p:nvSpPr>
        <p:spPr>
          <a:xfrm>
            <a:off x="0" y="668027"/>
            <a:ext cx="12192000" cy="169430"/>
          </a:xfrm>
          <a:prstGeom prst="rect">
            <a:avLst/>
          </a:prstGeom>
          <a:pattFill prst="ltDnDiag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194588" hangingPunct="1">
              <a:buClr>
                <a:srgbClr val="000000"/>
              </a:buClr>
            </a:pPr>
            <a:endParaRPr lang="pt-BR" sz="2057">
              <a:solidFill>
                <a:srgbClr val="52505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22B0EFC-29BA-404C-8452-6722795E436C}"/>
              </a:ext>
            </a:extLst>
          </p:cNvPr>
          <p:cNvSpPr/>
          <p:nvPr userDrawn="1"/>
        </p:nvSpPr>
        <p:spPr>
          <a:xfrm>
            <a:off x="0" y="6815395"/>
            <a:ext cx="12192000" cy="45719"/>
          </a:xfrm>
          <a:prstGeom prst="rect">
            <a:avLst/>
          </a:prstGeom>
          <a:pattFill prst="ltDnDiag">
            <a:fgClr>
              <a:srgbClr val="00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194588" hangingPunct="1">
              <a:buClr>
                <a:srgbClr val="000000"/>
              </a:buClr>
            </a:pPr>
            <a:endParaRPr lang="pt-BR" sz="2057">
              <a:solidFill>
                <a:srgbClr val="52505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0BFC64D-99CD-40CF-B91F-01ED4C1B1645}"/>
              </a:ext>
            </a:extLst>
          </p:cNvPr>
          <p:cNvSpPr/>
          <p:nvPr userDrawn="1"/>
        </p:nvSpPr>
        <p:spPr>
          <a:xfrm>
            <a:off x="4713338" y="775262"/>
            <a:ext cx="2765324" cy="16943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94588" hangingPunct="1">
              <a:buClr>
                <a:srgbClr val="000000"/>
              </a:buClr>
            </a:pPr>
            <a:r>
              <a:rPr lang="pt-BR" sz="1036" b="1" dirty="0">
                <a:solidFill>
                  <a:schemeClr val="bg1"/>
                </a:solidFill>
                <a:latin typeface="Nexa Bold" panose="02000000000000000000"/>
                <a:cs typeface="Calibri" panose="020F0502020204030204" pitchFamily="34" charset="0"/>
                <a:sym typeface="Arial"/>
              </a:rPr>
              <a:t>DIAGNÓSTICO DE GESTÃO DE PESSOAS</a:t>
            </a:r>
          </a:p>
        </p:txBody>
      </p:sp>
    </p:spTree>
    <p:extLst>
      <p:ext uri="{BB962C8B-B14F-4D97-AF65-F5344CB8AC3E}">
        <p14:creationId xmlns:p14="http://schemas.microsoft.com/office/powerpoint/2010/main" val="125882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Nexa Bold" panose="020000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548640" lvl="0" indent="-3810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Nexa Bold" panose="02000000000000000000" pitchFamily="50" charset="0"/>
              </a:defRPr>
            </a:lvl1pPr>
            <a:lvl2pPr marL="1097280" lvl="1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64592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19456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74320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29184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84048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38912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93776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Nexa Bold" panose="02000000000000000000" pitchFamily="50" charset="0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Nexa Bold" panose="02000000000000000000" pitchFamily="50" charset="0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latin typeface="Nexa Bold" panose="02000000000000000000" pitchFamily="50" charset="0"/>
              </a:defRPr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162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1" y="394607"/>
            <a:ext cx="4280505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4990"/>
            <a:ext cx="10515600" cy="435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/>
          <p:nvPr/>
        </p:nvSpPr>
        <p:spPr>
          <a:xfrm>
            <a:off x="3352" y="-1"/>
            <a:ext cx="4076648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80" b="0" i="0" u="none" strike="noStrike" cap="none" dirty="0">
              <a:solidFill>
                <a:schemeClr val="lt1"/>
              </a:solidFill>
              <a:latin typeface="Nexa Bold" panose="02000000000000000000" pitchFamily="50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546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Nexa Bold" panose="02000000000000000000" pitchFamily="50" charset="0"/>
          <a:ea typeface="Nexa Bold" panose="02000000000000000000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Nexa Bold" panose="02000000000000000000" pitchFamily="50" charset="0"/>
          <a:ea typeface="Nexa Bold" panose="02000000000000000000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br/servidor/pt-br/arquivos/TabelaRemun81Pag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br/servidor/pt-br/arquivos/TabelaRemun81Pag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pm.gov/policy-data-oversight/pay-leave/salaries-wages/salary-tables/pdf/2021/GS.pdf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gaep.gov.pt/etab/tabelas/remun/TAB_%20REMUNERATORIA_UNICA.pdf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vista.enap.gov.br/index.php/RSP/article/view/657/51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gov/pem/hrpractices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inel.pep.planejamento.gov.br/QvAJAXZfc/opendoc.htm?document=painelpep.qvw&amp;lang=en-US&amp;host=Local&amp;anonymous=true" TargetMode="Externa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a.pt/index.php/recrutamento-e-mobilidade/recrutamento-centralizado/faq-recrutamento-centralizado-20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rvidor/pt-br/arquivos/TabelaRemun81Pag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ub.uy/oficina-nacional-servicio-civil/sites/oficina-nacional-servicio-civil/files/documentos/noticias/PDF%20-%20Cat%C3%A1logo%20de%20Ocupaciones%20-%20Julio%202023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rvidor/pt-br/arquivos/TabelaRemun81Pag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rvidor/pt-br/arquivos/TabelaRemun81Pag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BDD1E56D-3662-B8AF-30AC-B578DD0D5F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82;p17">
            <a:extLst>
              <a:ext uri="{FF2B5EF4-FFF2-40B4-BE49-F238E27FC236}">
                <a16:creationId xmlns:a16="http://schemas.microsoft.com/office/drawing/2014/main" id="{0EB2F2B6-4C03-3A54-8E30-B88A72904C0C}"/>
              </a:ext>
            </a:extLst>
          </p:cNvPr>
          <p:cNvSpPr txBox="1"/>
          <p:nvPr/>
        </p:nvSpPr>
        <p:spPr>
          <a:xfrm>
            <a:off x="840707" y="2549086"/>
            <a:ext cx="10637701" cy="154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DIRETRIZES PARA MODERNIZAÇÃO </a:t>
            </a:r>
          </a:p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DO SISTEMA DE CARREIRA DA ADMINISTRAÇÃO PUBLICA FEDERAL</a:t>
            </a:r>
          </a:p>
        </p:txBody>
      </p:sp>
    </p:spTree>
    <p:extLst>
      <p:ext uri="{BB962C8B-B14F-4D97-AF65-F5344CB8AC3E}">
        <p14:creationId xmlns:p14="http://schemas.microsoft.com/office/powerpoint/2010/main" val="378328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5;p14">
            <a:extLst>
              <a:ext uri="{FF2B5EF4-FFF2-40B4-BE49-F238E27FC236}">
                <a16:creationId xmlns:a16="http://schemas.microsoft.com/office/drawing/2014/main" id="{2ED8D214-DF37-3036-0C0C-88E439F60870}"/>
              </a:ext>
            </a:extLst>
          </p:cNvPr>
          <p:cNvSpPr txBox="1"/>
          <p:nvPr/>
        </p:nvSpPr>
        <p:spPr>
          <a:xfrm>
            <a:off x="287575" y="421985"/>
            <a:ext cx="10594354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 marL="0" marR="0" lvl="0" indent="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Montserrat"/>
              <a:buNone/>
            </a:pPr>
            <a:r>
              <a:rPr lang="pt-BR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///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pt-BR" sz="2200" b="1" i="0" u="none" strike="noStrike" cap="none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iii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) Carreiras e Tabelas Salariais</a:t>
            </a:r>
            <a:endParaRPr lang="pt-BR" sz="2200" b="1" i="0" u="none" strike="noStrike" cap="none" dirty="0">
              <a:solidFill>
                <a:srgbClr val="181F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9342E9E-106A-CF04-7460-9197D3EFF598}"/>
              </a:ext>
            </a:extLst>
          </p:cNvPr>
          <p:cNvSpPr/>
          <p:nvPr/>
        </p:nvSpPr>
        <p:spPr>
          <a:xfrm>
            <a:off x="328245" y="1116526"/>
            <a:ext cx="11433907" cy="544937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7" name="Google Shape;207;p23">
            <a:extLst>
              <a:ext uri="{FF2B5EF4-FFF2-40B4-BE49-F238E27FC236}">
                <a16:creationId xmlns:a16="http://schemas.microsoft.com/office/drawing/2014/main" id="{3B21524D-D12F-166B-54F9-E0AA5B514545}"/>
              </a:ext>
            </a:extLst>
          </p:cNvPr>
          <p:cNvSpPr txBox="1">
            <a:spLocks/>
          </p:cNvSpPr>
          <p:nvPr/>
        </p:nvSpPr>
        <p:spPr>
          <a:xfrm>
            <a:off x="7411453" y="1939942"/>
            <a:ext cx="4350699" cy="415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4625" indent="-174625" defTabSz="1097280">
              <a:lnSpc>
                <a:spcPts val="2200"/>
              </a:lnSpc>
              <a:spcAft>
                <a:spcPts val="1200"/>
              </a:spcAft>
              <a:buClr>
                <a:srgbClr val="083050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16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A desigualdade</a:t>
            </a:r>
            <a:r>
              <a:rPr lang="pt-BR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entre os salários das carreiras já presentes em 1998 </a:t>
            </a:r>
            <a:r>
              <a:rPr lang="pt-BR" sz="16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tendeu a permanecer estável</a:t>
            </a:r>
            <a:r>
              <a:rPr lang="pt-BR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ao longo do período;</a:t>
            </a:r>
          </a:p>
          <a:p>
            <a:pPr marL="174625" indent="-174625" defTabSz="1097280">
              <a:lnSpc>
                <a:spcPts val="2200"/>
              </a:lnSpc>
              <a:spcAft>
                <a:spcPts val="1200"/>
              </a:spcAft>
              <a:buClr>
                <a:srgbClr val="083050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Os salários finais das carreiras tenderam a estabilidade entre 1998 e 2008, 2012 e 2018. </a:t>
            </a:r>
            <a:r>
              <a:rPr lang="pt-BR" sz="16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As exceções foram a política de valorização expressiva ocorrida entre 2008 e 2012 </a:t>
            </a:r>
            <a:r>
              <a:rPr lang="pt-BR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e a desvalorização inflacionária via o congelamento que vigorou entre 2018 e 2022;</a:t>
            </a:r>
          </a:p>
          <a:p>
            <a:pPr marL="174625" indent="-174625" defTabSz="1097280">
              <a:lnSpc>
                <a:spcPts val="2200"/>
              </a:lnSpc>
              <a:spcAft>
                <a:spcPts val="1200"/>
              </a:spcAft>
              <a:buClr>
                <a:srgbClr val="083050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16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A principal mudança no cenário entre 1998 e 2022 foi a grande desvalorização do salários dos cargos comissionados.</a:t>
            </a:r>
          </a:p>
        </p:txBody>
      </p:sp>
      <p:sp>
        <p:nvSpPr>
          <p:cNvPr id="9" name="Google Shape;207;p23">
            <a:extLst>
              <a:ext uri="{FF2B5EF4-FFF2-40B4-BE49-F238E27FC236}">
                <a16:creationId xmlns:a16="http://schemas.microsoft.com/office/drawing/2014/main" id="{DC90C3A6-F199-3CFD-2E83-9A412FA4657E}"/>
              </a:ext>
            </a:extLst>
          </p:cNvPr>
          <p:cNvSpPr txBox="1">
            <a:spLocks/>
          </p:cNvSpPr>
          <p:nvPr/>
        </p:nvSpPr>
        <p:spPr>
          <a:xfrm>
            <a:off x="935157" y="1175549"/>
            <a:ext cx="10523418" cy="58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097280">
              <a:lnSpc>
                <a:spcPts val="2200"/>
              </a:lnSpc>
              <a:spcAft>
                <a:spcPts val="1200"/>
              </a:spcAft>
              <a:buClr>
                <a:srgbClr val="083050"/>
              </a:buClr>
              <a:buSzPts val="2400"/>
            </a:pPr>
            <a:r>
              <a:rPr lang="pt-BR" sz="16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EVOLUÇÃO DE SALÁRIOS FINAIS DE CARREIRAS SELECIONADAS </a:t>
            </a:r>
            <a:r>
              <a:rPr lang="pt-BR" b="1" kern="0" dirty="0">
                <a:latin typeface="Segoe UI" panose="020B0502040204020203" pitchFamily="34" charset="0"/>
                <a:cs typeface="Segoe UI" panose="020B0502040204020203" pitchFamily="34" charset="0"/>
              </a:rPr>
              <a:t>(1998-2022 - salários corrigidos para abr.2023)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6FB4EDE-04CC-80E4-2A7D-17EF0AC60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163376"/>
              </p:ext>
            </p:extLst>
          </p:nvPr>
        </p:nvGraphicFramePr>
        <p:xfrm>
          <a:off x="581058" y="1816986"/>
          <a:ext cx="6830395" cy="421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114;p15">
            <a:extLst>
              <a:ext uri="{FF2B5EF4-FFF2-40B4-BE49-F238E27FC236}">
                <a16:creationId xmlns:a16="http://schemas.microsoft.com/office/drawing/2014/main" id="{19FCA514-D778-E3B2-9BF8-941DFC427263}"/>
              </a:ext>
            </a:extLst>
          </p:cNvPr>
          <p:cNvSpPr/>
          <p:nvPr/>
        </p:nvSpPr>
        <p:spPr>
          <a:xfrm>
            <a:off x="743549" y="6074720"/>
            <a:ext cx="6748705" cy="361295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pt-BR" sz="13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Fonte:</a:t>
            </a:r>
            <a:r>
              <a:rPr lang="pt-BR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t-BR" sz="13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Elaboração própria com base nas informações das </a:t>
            </a:r>
            <a:r>
              <a:rPr lang="pt-BR" sz="1300" b="1" u="sng" kern="1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tabelas salariais</a:t>
            </a:r>
            <a:r>
              <a:rPr lang="pt-BR" sz="13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(2023). </a:t>
            </a:r>
            <a:r>
              <a:rPr lang="pt-BR" sz="13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TRABALHO PRODUZIDO PARA O MOVIMENTO PESSOAS À FRENTE.</a:t>
            </a:r>
            <a:endParaRPr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2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5;p14">
            <a:extLst>
              <a:ext uri="{FF2B5EF4-FFF2-40B4-BE49-F238E27FC236}">
                <a16:creationId xmlns:a16="http://schemas.microsoft.com/office/drawing/2014/main" id="{2ED8D214-DF37-3036-0C0C-88E439F60870}"/>
              </a:ext>
            </a:extLst>
          </p:cNvPr>
          <p:cNvSpPr txBox="1"/>
          <p:nvPr/>
        </p:nvSpPr>
        <p:spPr>
          <a:xfrm>
            <a:off x="287575" y="421985"/>
            <a:ext cx="10594354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 marL="0" marR="0" lvl="0" indent="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Montserrat"/>
              <a:buNone/>
            </a:pPr>
            <a:r>
              <a:rPr lang="pt-BR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///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pt-BR" sz="2200" b="1" i="0" u="none" strike="noStrike" cap="none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iii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) Carreiras e Tabelas Salariais</a:t>
            </a:r>
            <a:endParaRPr lang="pt-BR" sz="2200" b="1" i="0" u="none" strike="noStrike" cap="none" dirty="0">
              <a:solidFill>
                <a:srgbClr val="181F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3D3E2F-EAC0-3865-7D39-BDC27F7BFEF7}"/>
              </a:ext>
            </a:extLst>
          </p:cNvPr>
          <p:cNvSpPr/>
          <p:nvPr/>
        </p:nvSpPr>
        <p:spPr>
          <a:xfrm>
            <a:off x="328245" y="1116526"/>
            <a:ext cx="11433907" cy="544937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Arial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4C5D7C0-26EE-15A0-C03C-72AC1A2DF2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287020"/>
              </p:ext>
            </p:extLst>
          </p:nvPr>
        </p:nvGraphicFramePr>
        <p:xfrm>
          <a:off x="577819" y="1561284"/>
          <a:ext cx="6833634" cy="4553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207;p23">
            <a:extLst>
              <a:ext uri="{FF2B5EF4-FFF2-40B4-BE49-F238E27FC236}">
                <a16:creationId xmlns:a16="http://schemas.microsoft.com/office/drawing/2014/main" id="{9267D6BF-9BA8-9848-80CE-A8A947ACDBF0}"/>
              </a:ext>
            </a:extLst>
          </p:cNvPr>
          <p:cNvSpPr txBox="1">
            <a:spLocks/>
          </p:cNvSpPr>
          <p:nvPr/>
        </p:nvSpPr>
        <p:spPr>
          <a:xfrm>
            <a:off x="7411453" y="2701942"/>
            <a:ext cx="4350699" cy="198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4625" indent="-174625" defTabSz="1097280">
              <a:lnSpc>
                <a:spcPts val="2200"/>
              </a:lnSpc>
              <a:spcAft>
                <a:spcPts val="1200"/>
              </a:spcAft>
              <a:buClr>
                <a:srgbClr val="083050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As novas carreiras criadas se </a:t>
            </a:r>
            <a:r>
              <a:rPr lang="pt-BR" sz="16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inseriram em uma posição intermediária salarial</a:t>
            </a:r>
            <a:r>
              <a:rPr lang="pt-BR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, de seu surgimento até o fim do período temporal analisado, se tornando um grupo intermediário na análise;</a:t>
            </a:r>
          </a:p>
        </p:txBody>
      </p:sp>
      <p:sp>
        <p:nvSpPr>
          <p:cNvPr id="5" name="Google Shape;207;p23">
            <a:extLst>
              <a:ext uri="{FF2B5EF4-FFF2-40B4-BE49-F238E27FC236}">
                <a16:creationId xmlns:a16="http://schemas.microsoft.com/office/drawing/2014/main" id="{E8B7610F-AC42-0ED1-FE36-F04B3C038B02}"/>
              </a:ext>
            </a:extLst>
          </p:cNvPr>
          <p:cNvSpPr txBox="1">
            <a:spLocks/>
          </p:cNvSpPr>
          <p:nvPr/>
        </p:nvSpPr>
        <p:spPr>
          <a:xfrm>
            <a:off x="935157" y="1175549"/>
            <a:ext cx="10523418" cy="58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097280">
              <a:lnSpc>
                <a:spcPts val="2200"/>
              </a:lnSpc>
              <a:spcAft>
                <a:spcPts val="1200"/>
              </a:spcAft>
              <a:buClr>
                <a:srgbClr val="083050"/>
              </a:buClr>
              <a:buSzPts val="2400"/>
            </a:pPr>
            <a:r>
              <a:rPr lang="pt-BR" sz="16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EVOLUÇÃO DE SALÁRIOS FINAIS DE CARREIRAS SELECIONADAS </a:t>
            </a:r>
            <a:r>
              <a:rPr lang="pt-BR" b="1" kern="0" dirty="0">
                <a:latin typeface="Segoe UI" panose="020B0502040204020203" pitchFamily="34" charset="0"/>
                <a:cs typeface="Segoe UI" panose="020B0502040204020203" pitchFamily="34" charset="0"/>
              </a:rPr>
              <a:t>(2002-2022 - salários corrigidos para abr.2023)</a:t>
            </a:r>
          </a:p>
        </p:txBody>
      </p:sp>
      <p:sp>
        <p:nvSpPr>
          <p:cNvPr id="8" name="Google Shape;114;p15">
            <a:extLst>
              <a:ext uri="{FF2B5EF4-FFF2-40B4-BE49-F238E27FC236}">
                <a16:creationId xmlns:a16="http://schemas.microsoft.com/office/drawing/2014/main" id="{9BAC87D1-F409-E39D-A82F-15B586286299}"/>
              </a:ext>
            </a:extLst>
          </p:cNvPr>
          <p:cNvSpPr/>
          <p:nvPr/>
        </p:nvSpPr>
        <p:spPr>
          <a:xfrm>
            <a:off x="620283" y="6115050"/>
            <a:ext cx="6748705" cy="361295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pt-BR" sz="13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Fonte:</a:t>
            </a:r>
            <a:r>
              <a:rPr lang="pt-BR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t-BR" sz="13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Elaboração própria com base nas informações das </a:t>
            </a:r>
            <a:r>
              <a:rPr lang="pt-BR" sz="1300" b="1" u="sng" kern="1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tabelas salariais</a:t>
            </a:r>
            <a:r>
              <a:rPr lang="pt-BR" sz="13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(2023). </a:t>
            </a:r>
            <a:r>
              <a:rPr lang="pt-BR" sz="13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TRABALHO PRODUZIDO PARA O MOVIMENTO PESSOAS À FRENTE.</a:t>
            </a:r>
            <a:endParaRPr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0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5;p14">
            <a:extLst>
              <a:ext uri="{FF2B5EF4-FFF2-40B4-BE49-F238E27FC236}">
                <a16:creationId xmlns:a16="http://schemas.microsoft.com/office/drawing/2014/main" id="{2ED8D214-DF37-3036-0C0C-88E439F60870}"/>
              </a:ext>
            </a:extLst>
          </p:cNvPr>
          <p:cNvSpPr txBox="1"/>
          <p:nvPr/>
        </p:nvSpPr>
        <p:spPr>
          <a:xfrm>
            <a:off x="287575" y="421985"/>
            <a:ext cx="10594354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 marL="0" marR="0" lvl="0" indent="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Montserrat"/>
              <a:buNone/>
            </a:pPr>
            <a:r>
              <a:rPr lang="pt-BR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///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pt-BR" sz="2200" b="1" i="0" u="none" strike="noStrike" cap="none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iii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) Carreiras e Tabelas Salariais</a:t>
            </a:r>
            <a:endParaRPr lang="pt-BR" sz="2200" b="1" i="0" u="none" strike="noStrike" cap="none" dirty="0">
              <a:solidFill>
                <a:srgbClr val="181F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0" descr="Imagem relacionada">
            <a:extLst>
              <a:ext uri="{FF2B5EF4-FFF2-40B4-BE49-F238E27FC236}">
                <a16:creationId xmlns:a16="http://schemas.microsoft.com/office/drawing/2014/main" id="{C2464DAC-0281-05DE-FC85-0AFF1B112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6" y="1286010"/>
            <a:ext cx="545366" cy="35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270BE73-28D2-299E-1891-745DDD4684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90" t="30930" r="14250" b="33769"/>
          <a:stretch/>
        </p:blipFill>
        <p:spPr>
          <a:xfrm>
            <a:off x="2018987" y="1816296"/>
            <a:ext cx="8331406" cy="2893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8F85026-1A35-A868-A25C-05A0F4339EBA}"/>
              </a:ext>
            </a:extLst>
          </p:cNvPr>
          <p:cNvSpPr/>
          <p:nvPr/>
        </p:nvSpPr>
        <p:spPr>
          <a:xfrm>
            <a:off x="1571601" y="1283233"/>
            <a:ext cx="2410635" cy="351651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t-BR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USA, governo federal</a:t>
            </a:r>
            <a:endParaRPr lang="pt-BR" sz="16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22B8D52-D304-7841-C6F8-ECCE7C5AAA55}"/>
              </a:ext>
            </a:extLst>
          </p:cNvPr>
          <p:cNvSpPr/>
          <p:nvPr/>
        </p:nvSpPr>
        <p:spPr>
          <a:xfrm>
            <a:off x="2489837" y="4794274"/>
            <a:ext cx="7212326" cy="255746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Fonte: </a:t>
            </a:r>
            <a:r>
              <a:rPr lang="pt-BR" sz="1000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https://www.opm.gov/policy-data-oversight/pay-leave/salaries-wages/salary-tables/pdf/2021/GS.pdf</a:t>
            </a:r>
            <a:r>
              <a:rPr lang="pt-BR" sz="1000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B768C48-DE73-9036-C2BC-058C9920A998}"/>
              </a:ext>
            </a:extLst>
          </p:cNvPr>
          <p:cNvSpPr/>
          <p:nvPr/>
        </p:nvSpPr>
        <p:spPr>
          <a:xfrm>
            <a:off x="1287651" y="5152725"/>
            <a:ext cx="9481422" cy="1374636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Mais de </a:t>
            </a:r>
            <a:r>
              <a:rPr lang="pt-BR" sz="15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1,2 milhões de empregados do governo federal americano </a:t>
            </a:r>
            <a:r>
              <a:rPr lang="pt-BR" sz="15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estão em uma </a:t>
            </a:r>
            <a:r>
              <a:rPr lang="pt-BR" sz="15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mesma tabela salarial organizada em 15 níveis </a:t>
            </a:r>
            <a:r>
              <a:rPr lang="pt-BR" sz="15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 salários iniciais, com aumento salarial de no máximo 30% da remuneração em 25 anos;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 promoção</a:t>
            </a:r>
            <a:r>
              <a:rPr lang="pt-BR" sz="15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(salto de nível salarial) </a:t>
            </a:r>
            <a:r>
              <a:rPr lang="pt-BR" sz="15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só ocorre caso o profissional </a:t>
            </a:r>
            <a:r>
              <a:rPr lang="pt-BR" sz="15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seja aprovado em um processo seletivo.</a:t>
            </a:r>
          </a:p>
        </p:txBody>
      </p:sp>
    </p:spTree>
    <p:extLst>
      <p:ext uri="{BB962C8B-B14F-4D97-AF65-F5344CB8AC3E}">
        <p14:creationId xmlns:p14="http://schemas.microsoft.com/office/powerpoint/2010/main" val="2738668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5;p14">
            <a:extLst>
              <a:ext uri="{FF2B5EF4-FFF2-40B4-BE49-F238E27FC236}">
                <a16:creationId xmlns:a16="http://schemas.microsoft.com/office/drawing/2014/main" id="{2ED8D214-DF37-3036-0C0C-88E439F60870}"/>
              </a:ext>
            </a:extLst>
          </p:cNvPr>
          <p:cNvSpPr txBox="1"/>
          <p:nvPr/>
        </p:nvSpPr>
        <p:spPr>
          <a:xfrm>
            <a:off x="287575" y="421985"/>
            <a:ext cx="10594354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 marL="0" marR="0" lvl="0" indent="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Montserrat"/>
              <a:buNone/>
            </a:pPr>
            <a:r>
              <a:rPr lang="pt-BR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///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pt-BR" sz="2200" b="1" i="0" u="none" strike="noStrike" cap="none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iii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) Carreiras e Tabelas Salariais</a:t>
            </a:r>
            <a:endParaRPr lang="pt-BR" sz="2200" b="1" i="0" u="none" strike="noStrike" cap="none" dirty="0">
              <a:solidFill>
                <a:srgbClr val="181F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Picture 8" descr="Resultado de imagem para flag portugal">
            <a:extLst>
              <a:ext uri="{FF2B5EF4-FFF2-40B4-BE49-F238E27FC236}">
                <a16:creationId xmlns:a16="http://schemas.microsoft.com/office/drawing/2014/main" id="{70A9E0FC-4570-5E64-C12E-5C5967976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2" y="1267530"/>
            <a:ext cx="545367" cy="3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1DAE353-3168-8222-643A-47A6C0A5F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339" y="1627911"/>
            <a:ext cx="7527322" cy="36021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30C8470-D15C-71F8-4727-07078708A6F7}"/>
              </a:ext>
            </a:extLst>
          </p:cNvPr>
          <p:cNvSpPr/>
          <p:nvPr/>
        </p:nvSpPr>
        <p:spPr>
          <a:xfrm>
            <a:off x="1287996" y="1264752"/>
            <a:ext cx="2902811" cy="351651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t-BR" sz="16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Portugal, governo unitário</a:t>
            </a:r>
            <a:endParaRPr lang="pt-BR" sz="16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932A2D86-7BE1-DE12-E916-F26D546E4ED0}"/>
              </a:ext>
            </a:extLst>
          </p:cNvPr>
          <p:cNvSpPr/>
          <p:nvPr/>
        </p:nvSpPr>
        <p:spPr>
          <a:xfrm>
            <a:off x="3181190" y="5321214"/>
            <a:ext cx="6467221" cy="255746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Fonte: </a:t>
            </a:r>
            <a:r>
              <a:rPr lang="pt-BR" sz="1000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https://www.dgaep.gov.pt/etab/tabelas/remun/TAB_%20REMUNERATORIA_UNICA.pdf</a:t>
            </a:r>
            <a:endParaRPr lang="pt-BR" sz="1000" b="1" dirty="0">
              <a:solidFill>
                <a:schemeClr val="accent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608898F-35DB-34D9-8FC6-42729E06B4CE}"/>
              </a:ext>
            </a:extLst>
          </p:cNvPr>
          <p:cNvSpPr/>
          <p:nvPr/>
        </p:nvSpPr>
        <p:spPr>
          <a:xfrm>
            <a:off x="1598279" y="5634097"/>
            <a:ext cx="10192096" cy="895112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Por volta de 400 mil de empregados do governo português </a:t>
            </a:r>
            <a:r>
              <a:rPr lang="pt-BR" sz="15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estão em uma </a:t>
            </a:r>
            <a:r>
              <a:rPr lang="pt-BR" sz="15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mesma tabela salarial organizada em 115 níveis salariais;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Os salários são distribuídos em saltos de níveis na tabela </a:t>
            </a:r>
            <a:r>
              <a:rPr lang="pt-BR" sz="15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</a:t>
            </a:r>
            <a:r>
              <a:rPr lang="pt-BR" sz="1500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ex</a:t>
            </a:r>
            <a:r>
              <a:rPr lang="pt-BR" sz="15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: 15, 20, 25, 30, 35).</a:t>
            </a:r>
          </a:p>
        </p:txBody>
      </p:sp>
    </p:spTree>
    <p:extLst>
      <p:ext uri="{BB962C8B-B14F-4D97-AF65-F5344CB8AC3E}">
        <p14:creationId xmlns:p14="http://schemas.microsoft.com/office/powerpoint/2010/main" val="3400018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C4C4B1D4-F1ED-010A-BEF1-9D0CD6B41B6B}"/>
              </a:ext>
            </a:extLst>
          </p:cNvPr>
          <p:cNvSpPr/>
          <p:nvPr/>
        </p:nvSpPr>
        <p:spPr>
          <a:xfrm>
            <a:off x="4486791" y="1145101"/>
            <a:ext cx="3248676" cy="544937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7C4FA25-ACCF-26CD-7919-212B88FD2690}"/>
              </a:ext>
            </a:extLst>
          </p:cNvPr>
          <p:cNvSpPr/>
          <p:nvPr/>
        </p:nvSpPr>
        <p:spPr>
          <a:xfrm>
            <a:off x="7936660" y="1145101"/>
            <a:ext cx="3380161" cy="544937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0E5F2EE-ACBC-6153-3850-E1717CB6E510}"/>
              </a:ext>
            </a:extLst>
          </p:cNvPr>
          <p:cNvSpPr/>
          <p:nvPr/>
        </p:nvSpPr>
        <p:spPr>
          <a:xfrm>
            <a:off x="1036923" y="1145101"/>
            <a:ext cx="3248676" cy="544937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2" name="Google Shape;207;p23">
            <a:extLst>
              <a:ext uri="{FF2B5EF4-FFF2-40B4-BE49-F238E27FC236}">
                <a16:creationId xmlns:a16="http://schemas.microsoft.com/office/drawing/2014/main" id="{65949EE5-3949-B216-CFE5-225B462620B2}"/>
              </a:ext>
            </a:extLst>
          </p:cNvPr>
          <p:cNvSpPr txBox="1">
            <a:spLocks/>
          </p:cNvSpPr>
          <p:nvPr/>
        </p:nvSpPr>
        <p:spPr>
          <a:xfrm>
            <a:off x="1167639" y="3067106"/>
            <a:ext cx="2799819" cy="9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defTabSz="1097280">
              <a:spcAft>
                <a:spcPts val="400"/>
              </a:spcAft>
              <a:buClr>
                <a:srgbClr val="083050"/>
              </a:buClr>
              <a:buSzPct val="100000"/>
              <a:buFont typeface="+mj-lt"/>
              <a:buAutoNum type="arabicPeriod"/>
            </a:pP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Descentralizar o processo de recrutamento, fazendo sua gestão pelo orçamento;</a:t>
            </a:r>
          </a:p>
          <a:p>
            <a:pPr marL="342900" indent="-342900" defTabSz="1097280">
              <a:spcAft>
                <a:spcPts val="200"/>
              </a:spcAft>
              <a:buClr>
                <a:srgbClr val="083050"/>
              </a:buClr>
              <a:buSzPct val="100000"/>
              <a:buFont typeface="+mj-lt"/>
              <a:buAutoNum type="arabicPeriod"/>
            </a:pPr>
            <a:r>
              <a:rPr lang="pt-BR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Aprimorar o concurso público descentralizando, internalizando sua </a:t>
            </a:r>
            <a:r>
              <a:rPr lang="pt-BR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etapa final voltada a postos de trabalho/ocupações</a:t>
            </a:r>
            <a:r>
              <a:rPr lang="pt-BR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0" name="Google Shape;95;p14">
            <a:extLst>
              <a:ext uri="{FF2B5EF4-FFF2-40B4-BE49-F238E27FC236}">
                <a16:creationId xmlns:a16="http://schemas.microsoft.com/office/drawing/2014/main" id="{2ED8D214-DF37-3036-0C0C-88E439F60870}"/>
              </a:ext>
            </a:extLst>
          </p:cNvPr>
          <p:cNvSpPr txBox="1"/>
          <p:nvPr/>
        </p:nvSpPr>
        <p:spPr>
          <a:xfrm>
            <a:off x="287575" y="421985"/>
            <a:ext cx="10594354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 marL="0" marR="0" lvl="0" indent="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Montserrat"/>
              <a:buNone/>
            </a:pPr>
            <a:r>
              <a:rPr lang="pt-BR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///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pt-BR" sz="2200" b="1" i="0" u="none" strike="noStrike" cap="none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iii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) Carreiras e Tabelas Salariais</a:t>
            </a:r>
            <a:endParaRPr lang="pt-BR" sz="2200" b="1" i="0" u="none" strike="noStrike" cap="none" dirty="0">
              <a:solidFill>
                <a:srgbClr val="181F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8D50D07-8916-FF18-7CAF-25E2C74473B1}"/>
              </a:ext>
            </a:extLst>
          </p:cNvPr>
          <p:cNvSpPr/>
          <p:nvPr/>
        </p:nvSpPr>
        <p:spPr>
          <a:xfrm>
            <a:off x="1786616" y="1448443"/>
            <a:ext cx="1561863" cy="1402837"/>
          </a:xfrm>
          <a:prstGeom prst="roundRect">
            <a:avLst>
              <a:gd name="adj" fmla="val 654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accent1"/>
                </a:solidFill>
              </a:rPr>
              <a:t>RECRUTA- MENTO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8FFD8FB-A709-4854-500B-33E32E8ECCB7}"/>
              </a:ext>
            </a:extLst>
          </p:cNvPr>
          <p:cNvSpPr/>
          <p:nvPr/>
        </p:nvSpPr>
        <p:spPr>
          <a:xfrm>
            <a:off x="5339144" y="1448443"/>
            <a:ext cx="1561863" cy="1402837"/>
          </a:xfrm>
          <a:prstGeom prst="roundRect">
            <a:avLst>
              <a:gd name="adj" fmla="val 654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accent1"/>
                </a:solidFill>
              </a:rPr>
              <a:t>OCUPA-ÇÕES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77E6705-D4AA-5549-897C-FA5D357C3C65}"/>
              </a:ext>
            </a:extLst>
          </p:cNvPr>
          <p:cNvSpPr/>
          <p:nvPr/>
        </p:nvSpPr>
        <p:spPr>
          <a:xfrm>
            <a:off x="8780067" y="1425984"/>
            <a:ext cx="1561863" cy="1402837"/>
          </a:xfrm>
          <a:prstGeom prst="roundRect">
            <a:avLst>
              <a:gd name="adj" fmla="val 654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accent1"/>
                </a:solidFill>
              </a:rPr>
              <a:t>TABELAS SALARIAIS</a:t>
            </a:r>
          </a:p>
        </p:txBody>
      </p:sp>
      <p:sp>
        <p:nvSpPr>
          <p:cNvPr id="11" name="Google Shape;207;p23">
            <a:extLst>
              <a:ext uri="{FF2B5EF4-FFF2-40B4-BE49-F238E27FC236}">
                <a16:creationId xmlns:a16="http://schemas.microsoft.com/office/drawing/2014/main" id="{89D6CB9D-B13F-2531-EF49-629364D4C11C}"/>
              </a:ext>
            </a:extLst>
          </p:cNvPr>
          <p:cNvSpPr txBox="1">
            <a:spLocks/>
          </p:cNvSpPr>
          <p:nvPr/>
        </p:nvSpPr>
        <p:spPr>
          <a:xfrm>
            <a:off x="4548318" y="3067106"/>
            <a:ext cx="2931483" cy="9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defTabSz="1097280">
              <a:spcAft>
                <a:spcPts val="400"/>
              </a:spcAft>
              <a:buClr>
                <a:srgbClr val="083050"/>
              </a:buClr>
              <a:buSzPct val="100000"/>
              <a:buFont typeface="+mj-lt"/>
              <a:buAutoNum type="arabicPeriod"/>
            </a:pP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Realizar um mapeamento central de ocupações;</a:t>
            </a:r>
          </a:p>
          <a:p>
            <a:pPr marL="342900" indent="-342900" defTabSz="1097280">
              <a:spcAft>
                <a:spcPts val="400"/>
              </a:spcAft>
              <a:buClr>
                <a:srgbClr val="083050"/>
              </a:buClr>
              <a:buSzPct val="100000"/>
              <a:buFont typeface="+mj-lt"/>
              <a:buAutoNum type="arabicPeriod"/>
            </a:pPr>
            <a:r>
              <a:rPr lang="pt-BR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Utilizar o mapeamento para uma reflexão crítica de relação com as carreiras existentes;</a:t>
            </a:r>
          </a:p>
          <a:p>
            <a:pPr marL="342900" indent="-342900" defTabSz="1097280">
              <a:spcAft>
                <a:spcPts val="400"/>
              </a:spcAft>
              <a:buClr>
                <a:srgbClr val="083050"/>
              </a:buClr>
              <a:buSzPct val="100000"/>
              <a:buFont typeface="+mj-lt"/>
              <a:buAutoNum type="arabicPeriod"/>
            </a:pPr>
            <a:r>
              <a:rPr lang="pt-BR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Utilizar o </a:t>
            </a:r>
            <a:r>
              <a:rPr lang="pt-BR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mapeamento para aprimoramento do concurso de cargos efetivos.</a:t>
            </a:r>
          </a:p>
        </p:txBody>
      </p:sp>
      <p:sp>
        <p:nvSpPr>
          <p:cNvPr id="12" name="Google Shape;207;p23">
            <a:extLst>
              <a:ext uri="{FF2B5EF4-FFF2-40B4-BE49-F238E27FC236}">
                <a16:creationId xmlns:a16="http://schemas.microsoft.com/office/drawing/2014/main" id="{A330F76A-0EA6-2692-EDCE-49B1DE87D8FB}"/>
              </a:ext>
            </a:extLst>
          </p:cNvPr>
          <p:cNvSpPr txBox="1">
            <a:spLocks/>
          </p:cNvSpPr>
          <p:nvPr/>
        </p:nvSpPr>
        <p:spPr>
          <a:xfrm>
            <a:off x="7936662" y="3109703"/>
            <a:ext cx="3380162" cy="9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defTabSz="1097280">
              <a:spcAft>
                <a:spcPts val="400"/>
              </a:spcAft>
              <a:buClr>
                <a:srgbClr val="083050"/>
              </a:buClr>
              <a:buSzPct val="100000"/>
              <a:buFont typeface="+mj-lt"/>
              <a:buAutoNum type="arabicPeriod"/>
            </a:pPr>
            <a:r>
              <a:rPr lang="pt-BR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 um primeiro momento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trabalhar uma política salarial que corrija as principais distorções entre complexidade e salário;</a:t>
            </a:r>
          </a:p>
          <a:p>
            <a:pPr marL="342900" indent="-342900" defTabSz="1097280">
              <a:spcAft>
                <a:spcPts val="400"/>
              </a:spcAft>
              <a:buClr>
                <a:srgbClr val="083050"/>
              </a:buClr>
              <a:buSzPct val="100000"/>
              <a:buFont typeface="+mj-lt"/>
              <a:buAutoNum type="arabicPeriod"/>
            </a:pP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 base </a:t>
            </a:r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mapeamento de ocupações avaliar criação de carreiras (pinçar do PGPE) e posicionamentos de salários de forma intermediárias)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342900" indent="-342900" defTabSz="1097280">
              <a:spcAft>
                <a:spcPts val="400"/>
              </a:spcAft>
              <a:buClr>
                <a:srgbClr val="083050"/>
              </a:buClr>
              <a:buSzPct val="100000"/>
              <a:buFont typeface="+mj-lt"/>
              <a:buAutoNum type="arabicPeriod"/>
            </a:pP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futuro, avaliar viabilidade de para futuros servidores trabalhar uma tabela salarial única com posicionamento salarial por complexidade.</a:t>
            </a:r>
          </a:p>
          <a:p>
            <a:pPr marL="342900" indent="-342900" defTabSz="1097280">
              <a:spcAft>
                <a:spcPts val="400"/>
              </a:spcAft>
              <a:buClr>
                <a:srgbClr val="083050"/>
              </a:buClr>
              <a:buSzPct val="100000"/>
              <a:buFont typeface="+mj-lt"/>
              <a:buAutoNum type="arabicPeriod"/>
            </a:pPr>
            <a:endParaRPr lang="pt-BR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2" grpId="0"/>
      <p:bldP spid="6" grpId="0" animBg="1"/>
      <p:bldP spid="7" grpId="0" animBg="1"/>
      <p:bldP spid="9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;p15">
            <a:extLst>
              <a:ext uri="{FF2B5EF4-FFF2-40B4-BE49-F238E27FC236}">
                <a16:creationId xmlns:a16="http://schemas.microsoft.com/office/drawing/2014/main" id="{2A5A904F-951E-6442-1AC4-A5AC3EFEFF88}"/>
              </a:ext>
            </a:extLst>
          </p:cNvPr>
          <p:cNvSpPr/>
          <p:nvPr/>
        </p:nvSpPr>
        <p:spPr>
          <a:xfrm>
            <a:off x="381392" y="1502711"/>
            <a:ext cx="5381024" cy="49772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Evans &amp; </a:t>
            </a:r>
            <a:r>
              <a:rPr lang="pt-BR" sz="1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Rauch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(1999) realizaram um estudo que 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relacionou o crescimento econômico de 35 países 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 características do corpo técnico de suas principais instituições públicas de desenvolvimento econômico;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Baseado no trabalho de Weber, eles selecionaram fatores associados ao 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(i) recrutamento meritocrático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(</a:t>
            </a:r>
            <a:r>
              <a:rPr lang="pt-BR" sz="1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ii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evolução previsível para a carreira profissional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proveja gratificações tangíveis e intangíveis de longo prazo;</a:t>
            </a:r>
          </a:p>
        </p:txBody>
      </p:sp>
      <p:sp>
        <p:nvSpPr>
          <p:cNvPr id="3" name="Google Shape;95;p14">
            <a:extLst>
              <a:ext uri="{FF2B5EF4-FFF2-40B4-BE49-F238E27FC236}">
                <a16:creationId xmlns:a16="http://schemas.microsoft.com/office/drawing/2014/main" id="{F66078B2-6E13-A0E0-53A9-27B8A57CC85D}"/>
              </a:ext>
            </a:extLst>
          </p:cNvPr>
          <p:cNvSpPr txBox="1"/>
          <p:nvPr/>
        </p:nvSpPr>
        <p:spPr>
          <a:xfrm>
            <a:off x="287575" y="433344"/>
            <a:ext cx="10594354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 marL="0" marR="0" lvl="0" indent="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Montserrat"/>
              <a:buNone/>
            </a:pPr>
            <a:r>
              <a:rPr lang="pt-BR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///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b="1" dirty="0">
                <a:solidFill>
                  <a:srgbClr val="181F27"/>
                </a:solidFill>
                <a:latin typeface="Montserrat"/>
                <a:ea typeface="Montserrat"/>
                <a:cs typeface="Montserrat"/>
                <a:sym typeface="Montserrat"/>
              </a:rPr>
              <a:t>Características do Serviço Público Associadas a Melhores Resultados</a:t>
            </a:r>
            <a:endParaRPr lang="pt-BR" sz="2200" b="1" i="0" u="none" strike="noStrike" cap="none" dirty="0">
              <a:solidFill>
                <a:srgbClr val="181F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BBE967-E06F-F54A-3A0F-4DB68958F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34"/>
          <a:stretch/>
        </p:blipFill>
        <p:spPr>
          <a:xfrm>
            <a:off x="5857544" y="1840163"/>
            <a:ext cx="5741030" cy="3225820"/>
          </a:xfrm>
          <a:prstGeom prst="rect">
            <a:avLst/>
          </a:prstGeom>
        </p:spPr>
      </p:pic>
      <p:sp>
        <p:nvSpPr>
          <p:cNvPr id="5" name="Google Shape;114;p15">
            <a:extLst>
              <a:ext uri="{FF2B5EF4-FFF2-40B4-BE49-F238E27FC236}">
                <a16:creationId xmlns:a16="http://schemas.microsoft.com/office/drawing/2014/main" id="{85F87C1C-286C-89E7-592F-66B586A76D97}"/>
              </a:ext>
            </a:extLst>
          </p:cNvPr>
          <p:cNvSpPr/>
          <p:nvPr/>
        </p:nvSpPr>
        <p:spPr>
          <a:xfrm>
            <a:off x="6429585" y="5198563"/>
            <a:ext cx="5406499" cy="486624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1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pt-BR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Burocracia e crescimento: uma análise internacional dos efeitos das estruturas do Estado “weberiano” sobre o crescimento econômico (</a:t>
            </a:r>
            <a:r>
              <a:rPr lang="pt-BR" sz="11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t-BR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1100" dirty="0"/>
          </a:p>
        </p:txBody>
      </p:sp>
      <p:sp>
        <p:nvSpPr>
          <p:cNvPr id="6" name="Google Shape;207;p23">
            <a:extLst>
              <a:ext uri="{FF2B5EF4-FFF2-40B4-BE49-F238E27FC236}">
                <a16:creationId xmlns:a16="http://schemas.microsoft.com/office/drawing/2014/main" id="{6441B382-1C45-6409-FBAE-D08E244CB438}"/>
              </a:ext>
            </a:extLst>
          </p:cNvPr>
          <p:cNvSpPr txBox="1">
            <a:spLocks/>
          </p:cNvSpPr>
          <p:nvPr/>
        </p:nvSpPr>
        <p:spPr>
          <a:xfrm>
            <a:off x="6609052" y="1319368"/>
            <a:ext cx="4744276" cy="4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97280">
              <a:spcBef>
                <a:spcPts val="600"/>
              </a:spcBef>
              <a:buClr>
                <a:srgbClr val="083050"/>
              </a:buClr>
              <a:buSzPts val="2400"/>
            </a:pPr>
            <a:r>
              <a:rPr lang="pt-BR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VARIAÇÃO DO PIB PER CAPITA PELA ESCALA DE “WEBERIANISMO” DE ÓRGÃOS DE DES. ECONÔMICO</a:t>
            </a:r>
          </a:p>
        </p:txBody>
      </p:sp>
      <p:sp>
        <p:nvSpPr>
          <p:cNvPr id="7" name="Google Shape;114;p15">
            <a:extLst>
              <a:ext uri="{FF2B5EF4-FFF2-40B4-BE49-F238E27FC236}">
                <a16:creationId xmlns:a16="http://schemas.microsoft.com/office/drawing/2014/main" id="{95C6A91B-877C-46EE-6285-B8237632916A}"/>
              </a:ext>
            </a:extLst>
          </p:cNvPr>
          <p:cNvSpPr/>
          <p:nvPr/>
        </p:nvSpPr>
        <p:spPr>
          <a:xfrm>
            <a:off x="355916" y="4137253"/>
            <a:ext cx="5381024" cy="130462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Descobriu-se que as características “weberianas” (profissionalismo) 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reforçam, significativamente, as perspectivas de crescimento econômico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(correlação de 0,67), mesmo quando controlado os níveis iniciais de PIB per capita e capital humano.</a:t>
            </a:r>
          </a:p>
        </p:txBody>
      </p:sp>
    </p:spTree>
    <p:extLst>
      <p:ext uri="{BB962C8B-B14F-4D97-AF65-F5344CB8AC3E}">
        <p14:creationId xmlns:p14="http://schemas.microsoft.com/office/powerpoint/2010/main" val="37714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;p15">
            <a:extLst>
              <a:ext uri="{FF2B5EF4-FFF2-40B4-BE49-F238E27FC236}">
                <a16:creationId xmlns:a16="http://schemas.microsoft.com/office/drawing/2014/main" id="{2A5A904F-951E-6442-1AC4-A5AC3EFEFF88}"/>
              </a:ext>
            </a:extLst>
          </p:cNvPr>
          <p:cNvSpPr/>
          <p:nvPr/>
        </p:nvSpPr>
        <p:spPr>
          <a:xfrm>
            <a:off x="6427860" y="1649431"/>
            <a:ext cx="5381024" cy="47172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processo de recrutamento 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elevadamente centralizado na administração direta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Os órgãos precisam de uma provação técnica e depois uma orçamentárias de seu pedido para o ano seguinte;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Após essa aprovação é necessário ainda realizar 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todo o processo de contratação de uma instituição para realização do concurso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além dos prazos mínimos de divulgação do edital, realização das provas e obtenção dos resultados;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Não existem 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dados centralizados sobre competitividade dos concursos, perfis dos inscritos e etc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Isso fica a cargo das instituições;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tempo médio entre a realização dos pedidos e o ingresso é avaliado como 18 meses.</a:t>
            </a:r>
          </a:p>
        </p:txBody>
      </p:sp>
      <p:sp>
        <p:nvSpPr>
          <p:cNvPr id="3" name="Google Shape;95;p14">
            <a:extLst>
              <a:ext uri="{FF2B5EF4-FFF2-40B4-BE49-F238E27FC236}">
                <a16:creationId xmlns:a16="http://schemas.microsoft.com/office/drawing/2014/main" id="{F66078B2-6E13-A0E0-53A9-27B8A57CC85D}"/>
              </a:ext>
            </a:extLst>
          </p:cNvPr>
          <p:cNvSpPr txBox="1"/>
          <p:nvPr/>
        </p:nvSpPr>
        <p:spPr>
          <a:xfrm>
            <a:off x="287575" y="433344"/>
            <a:ext cx="10594354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 marL="0" marR="0" lvl="0" indent="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Montserrat"/>
              <a:buNone/>
            </a:pPr>
            <a:r>
              <a:rPr lang="pt-BR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///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(i) </a:t>
            </a:r>
            <a:r>
              <a:rPr lang="pt-BR" sz="2200" b="1" dirty="0">
                <a:solidFill>
                  <a:srgbClr val="181F27"/>
                </a:solidFill>
                <a:latin typeface="Montserrat"/>
                <a:ea typeface="Montserrat"/>
                <a:cs typeface="Montserrat"/>
                <a:sym typeface="Montserrat"/>
              </a:rPr>
              <a:t>Sistema de Recrutamento do Governo Federal</a:t>
            </a:r>
            <a:endParaRPr lang="pt-BR" sz="2200" b="1" i="0" u="none" strike="noStrike" cap="none" dirty="0">
              <a:solidFill>
                <a:srgbClr val="181F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14;p15">
            <a:extLst>
              <a:ext uri="{FF2B5EF4-FFF2-40B4-BE49-F238E27FC236}">
                <a16:creationId xmlns:a16="http://schemas.microsoft.com/office/drawing/2014/main" id="{85F87C1C-286C-89E7-592F-66B586A76D97}"/>
              </a:ext>
            </a:extLst>
          </p:cNvPr>
          <p:cNvSpPr/>
          <p:nvPr/>
        </p:nvSpPr>
        <p:spPr>
          <a:xfrm>
            <a:off x="885054" y="5457592"/>
            <a:ext cx="4953476" cy="486624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1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pt-BR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OCDE, </a:t>
            </a:r>
            <a:r>
              <a:rPr lang="en-US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“Human Resources Management: Country Profiles.” </a:t>
            </a:r>
            <a:r>
              <a:rPr lang="pt-BR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t-BR" sz="11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t-BR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11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7246C00-50FC-7543-AD38-9B7D01683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42" y="1740306"/>
            <a:ext cx="5200868" cy="366850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B3C2902-DE85-193D-9C2C-B6221598874F}"/>
              </a:ext>
            </a:extLst>
          </p:cNvPr>
          <p:cNvSpPr/>
          <p:nvPr/>
        </p:nvSpPr>
        <p:spPr>
          <a:xfrm>
            <a:off x="2720482" y="4348390"/>
            <a:ext cx="533873" cy="37484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Google Shape;207;p23">
            <a:extLst>
              <a:ext uri="{FF2B5EF4-FFF2-40B4-BE49-F238E27FC236}">
                <a16:creationId xmlns:a16="http://schemas.microsoft.com/office/drawing/2014/main" id="{09299BF0-2FC1-755D-F2E6-0B8327E8F897}"/>
              </a:ext>
            </a:extLst>
          </p:cNvPr>
          <p:cNvSpPr txBox="1">
            <a:spLocks/>
          </p:cNvSpPr>
          <p:nvPr/>
        </p:nvSpPr>
        <p:spPr>
          <a:xfrm>
            <a:off x="1198378" y="1155948"/>
            <a:ext cx="4640152" cy="4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97280">
              <a:spcBef>
                <a:spcPts val="600"/>
              </a:spcBef>
              <a:buClr>
                <a:srgbClr val="083050"/>
              </a:buClr>
              <a:buSzPts val="2400"/>
            </a:pPr>
            <a:r>
              <a:rPr lang="pt-BR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FLEXIBILIDADE DO SISTEMA DE RECRUTAMENTO EM PAÍSES PESQUSIADOS PELA OCDE (2012)</a:t>
            </a:r>
          </a:p>
        </p:txBody>
      </p:sp>
    </p:spTree>
    <p:extLst>
      <p:ext uri="{BB962C8B-B14F-4D97-AF65-F5344CB8AC3E}">
        <p14:creationId xmlns:p14="http://schemas.microsoft.com/office/powerpoint/2010/main" val="151221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;p15">
            <a:extLst>
              <a:ext uri="{FF2B5EF4-FFF2-40B4-BE49-F238E27FC236}">
                <a16:creationId xmlns:a16="http://schemas.microsoft.com/office/drawing/2014/main" id="{2A5A904F-951E-6442-1AC4-A5AC3EFEFF88}"/>
              </a:ext>
            </a:extLst>
          </p:cNvPr>
          <p:cNvSpPr/>
          <p:nvPr/>
        </p:nvSpPr>
        <p:spPr>
          <a:xfrm>
            <a:off x="556592" y="4830303"/>
            <a:ext cx="11235254" cy="16386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as </a:t>
            </a:r>
            <a:r>
              <a:rPr lang="pt-BR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IE’s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já existe um modelo baseado em planejamento orçamentário que lhes concede autonomia na realização de concursos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Além disso o concurso em si é mais flexível, com os departamentos realizando o processo ponta a ponta;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Decreto nº 9.739/2019 concedeu autonomia para três órgãos da administração direta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Advocacia Geral da União, Polícia Federal e Ministério das Relações Exteriores, autorizarem concursos para suas principais carreiras passando apenas pela negociação orçamentária.</a:t>
            </a:r>
          </a:p>
        </p:txBody>
      </p:sp>
      <p:sp>
        <p:nvSpPr>
          <p:cNvPr id="3" name="Google Shape;95;p14">
            <a:extLst>
              <a:ext uri="{FF2B5EF4-FFF2-40B4-BE49-F238E27FC236}">
                <a16:creationId xmlns:a16="http://schemas.microsoft.com/office/drawing/2014/main" id="{F66078B2-6E13-A0E0-53A9-27B8A57CC85D}"/>
              </a:ext>
            </a:extLst>
          </p:cNvPr>
          <p:cNvSpPr txBox="1"/>
          <p:nvPr/>
        </p:nvSpPr>
        <p:spPr>
          <a:xfrm>
            <a:off x="287575" y="433344"/>
            <a:ext cx="10594354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 marL="0" marR="0" lvl="0" indent="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Montserrat"/>
              <a:buNone/>
            </a:pPr>
            <a:r>
              <a:rPr lang="pt-BR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///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(i) </a:t>
            </a:r>
            <a:r>
              <a:rPr lang="pt-BR" sz="2200" b="1" dirty="0">
                <a:solidFill>
                  <a:srgbClr val="181F27"/>
                </a:solidFill>
                <a:latin typeface="Montserrat"/>
                <a:ea typeface="Montserrat"/>
                <a:cs typeface="Montserrat"/>
                <a:sym typeface="Montserrat"/>
              </a:rPr>
              <a:t>Sistema de Recrutamento do Governo Federal</a:t>
            </a:r>
            <a:endParaRPr lang="pt-BR" sz="2200" b="1" i="0" u="none" strike="noStrike" cap="none" dirty="0">
              <a:solidFill>
                <a:srgbClr val="181F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8D5BBF2-582D-4B80-AC10-95145F75BB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697942"/>
              </p:ext>
            </p:extLst>
          </p:nvPr>
        </p:nvGraphicFramePr>
        <p:xfrm>
          <a:off x="5925616" y="1610153"/>
          <a:ext cx="4448265" cy="262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4B29678-604B-450E-B8A1-F58A5633A0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611331"/>
              </p:ext>
            </p:extLst>
          </p:nvPr>
        </p:nvGraphicFramePr>
        <p:xfrm>
          <a:off x="1311967" y="1564717"/>
          <a:ext cx="4340977" cy="276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Google Shape;114;p15">
            <a:extLst>
              <a:ext uri="{FF2B5EF4-FFF2-40B4-BE49-F238E27FC236}">
                <a16:creationId xmlns:a16="http://schemas.microsoft.com/office/drawing/2014/main" id="{E9309317-6618-35D2-0BC2-7E6C4284E27C}"/>
              </a:ext>
            </a:extLst>
          </p:cNvPr>
          <p:cNvSpPr/>
          <p:nvPr/>
        </p:nvSpPr>
        <p:spPr>
          <a:xfrm>
            <a:off x="3482455" y="4349825"/>
            <a:ext cx="4769865" cy="273293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1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pt-BR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Painel Estatístico de Pessoal (PEP - </a:t>
            </a:r>
            <a:r>
              <a:rPr lang="pt-BR" sz="11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t-BR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), Elaboração Própria.</a:t>
            </a:r>
            <a:endParaRPr sz="1100" dirty="0"/>
          </a:p>
        </p:txBody>
      </p:sp>
      <p:sp>
        <p:nvSpPr>
          <p:cNvPr id="14" name="Google Shape;207;p23">
            <a:extLst>
              <a:ext uri="{FF2B5EF4-FFF2-40B4-BE49-F238E27FC236}">
                <a16:creationId xmlns:a16="http://schemas.microsoft.com/office/drawing/2014/main" id="{6444D4F8-21D5-9BE1-0F67-00BE38BA37A2}"/>
              </a:ext>
            </a:extLst>
          </p:cNvPr>
          <p:cNvSpPr txBox="1">
            <a:spLocks/>
          </p:cNvSpPr>
          <p:nvPr/>
        </p:nvSpPr>
        <p:spPr>
          <a:xfrm>
            <a:off x="1550506" y="1098960"/>
            <a:ext cx="3947255" cy="4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97280">
              <a:spcBef>
                <a:spcPts val="600"/>
              </a:spcBef>
              <a:buClr>
                <a:srgbClr val="083050"/>
              </a:buClr>
              <a:buSzPts val="2400"/>
            </a:pPr>
            <a:r>
              <a:rPr lang="pt-BR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QUANTIDADE DE PESSOAL POR TIPO DE ADM (2013-2022)</a:t>
            </a:r>
          </a:p>
        </p:txBody>
      </p:sp>
      <p:sp>
        <p:nvSpPr>
          <p:cNvPr id="15" name="Google Shape;207;p23">
            <a:extLst>
              <a:ext uri="{FF2B5EF4-FFF2-40B4-BE49-F238E27FC236}">
                <a16:creationId xmlns:a16="http://schemas.microsoft.com/office/drawing/2014/main" id="{545751D8-41A0-8EAA-1B24-28CA346DE80F}"/>
              </a:ext>
            </a:extLst>
          </p:cNvPr>
          <p:cNvSpPr txBox="1">
            <a:spLocks/>
          </p:cNvSpPr>
          <p:nvPr/>
        </p:nvSpPr>
        <p:spPr>
          <a:xfrm>
            <a:off x="6386603" y="1120555"/>
            <a:ext cx="3947255" cy="4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97280">
              <a:spcBef>
                <a:spcPts val="600"/>
              </a:spcBef>
              <a:buClr>
                <a:srgbClr val="083050"/>
              </a:buClr>
              <a:buSzPts val="2400"/>
            </a:pPr>
            <a:r>
              <a:rPr lang="pt-BR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VARIAÇÃO DA QUANTIDADE DE PESSOAL POR TIPO DE ADM (2013-2022)</a:t>
            </a:r>
          </a:p>
        </p:txBody>
      </p:sp>
    </p:spTree>
    <p:extLst>
      <p:ext uri="{BB962C8B-B14F-4D97-AF65-F5344CB8AC3E}">
        <p14:creationId xmlns:p14="http://schemas.microsoft.com/office/powerpoint/2010/main" val="237837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;p14">
            <a:extLst>
              <a:ext uri="{FF2B5EF4-FFF2-40B4-BE49-F238E27FC236}">
                <a16:creationId xmlns:a16="http://schemas.microsoft.com/office/drawing/2014/main" id="{8C6238AB-BF0D-95F8-3D6F-821C367EBDCB}"/>
              </a:ext>
            </a:extLst>
          </p:cNvPr>
          <p:cNvSpPr txBox="1"/>
          <p:nvPr/>
        </p:nvSpPr>
        <p:spPr>
          <a:xfrm>
            <a:off x="287574" y="433344"/>
            <a:ext cx="10605325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 marL="0" marR="0" lvl="0" indent="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Montserrat"/>
              <a:buNone/>
            </a:pPr>
            <a:r>
              <a:rPr lang="pt-BR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///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(i) </a:t>
            </a:r>
            <a:r>
              <a:rPr lang="pt-BR" sz="2200" b="1" dirty="0">
                <a:solidFill>
                  <a:srgbClr val="181F27"/>
                </a:solidFill>
                <a:latin typeface="Montserrat"/>
                <a:ea typeface="Montserrat"/>
                <a:cs typeface="Montserrat"/>
                <a:sym typeface="Montserrat"/>
              </a:rPr>
              <a:t>Sistema de Recrutamento do Governo Português</a:t>
            </a:r>
            <a:endParaRPr lang="pt-BR" sz="2200" b="1" i="0" u="none" strike="noStrike" cap="none" dirty="0">
              <a:solidFill>
                <a:srgbClr val="181F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6C90F4-6CFD-D668-0546-5F3AE4846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50" y="1733977"/>
            <a:ext cx="5135250" cy="3666396"/>
          </a:xfrm>
          <a:prstGeom prst="rect">
            <a:avLst/>
          </a:prstGeom>
        </p:spPr>
      </p:pic>
      <p:sp>
        <p:nvSpPr>
          <p:cNvPr id="3" name="Google Shape;114;p15">
            <a:extLst>
              <a:ext uri="{FF2B5EF4-FFF2-40B4-BE49-F238E27FC236}">
                <a16:creationId xmlns:a16="http://schemas.microsoft.com/office/drawing/2014/main" id="{578BDC55-6134-7413-EFFA-519FB46CAE47}"/>
              </a:ext>
            </a:extLst>
          </p:cNvPr>
          <p:cNvSpPr/>
          <p:nvPr/>
        </p:nvSpPr>
        <p:spPr>
          <a:xfrm>
            <a:off x="1216342" y="5646551"/>
            <a:ext cx="4953476" cy="486624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1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pt-BR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INA, </a:t>
            </a:r>
            <a:r>
              <a:rPr lang="en-US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 sz="1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Recrutamento</a:t>
            </a:r>
            <a:r>
              <a:rPr lang="en-US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Centralizado</a:t>
            </a:r>
            <a:r>
              <a:rPr lang="en-US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1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Mobilidade</a:t>
            </a:r>
            <a:r>
              <a:rPr lang="en-US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.” </a:t>
            </a:r>
            <a:r>
              <a:rPr lang="pt-BR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t-BR" sz="11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t-BR" sz="1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1100" dirty="0"/>
          </a:p>
        </p:txBody>
      </p:sp>
      <p:sp>
        <p:nvSpPr>
          <p:cNvPr id="5" name="Google Shape;114;p15">
            <a:extLst>
              <a:ext uri="{FF2B5EF4-FFF2-40B4-BE49-F238E27FC236}">
                <a16:creationId xmlns:a16="http://schemas.microsoft.com/office/drawing/2014/main" id="{569F89ED-C5BC-D6B6-F650-50189EE02FE9}"/>
              </a:ext>
            </a:extLst>
          </p:cNvPr>
          <p:cNvSpPr/>
          <p:nvPr/>
        </p:nvSpPr>
        <p:spPr>
          <a:xfrm>
            <a:off x="6376744" y="1526366"/>
            <a:ext cx="5198083" cy="453366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Outra necessidade 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o aprimoramento do processo de seleção aliado a descentralização do processo de recrutamento;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 exemplo é o modelo de governo Português. Desde 2008 o país conta com um modelo de combina provas centralizadas com a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identificação de postos de trabalho, seleção de currículos e a realização de entrevistas de forma decentralizadas pelos órgãos;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resultado final da seleção é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somatório da performance do profissional em todas as etapas, 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diminuindo um possível efeito de discricionariedade de fase final de entrevistas;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realização de 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uma prova de concurso centralizada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é um avanço que vai de encontro a essa concepção.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2B02EDC-F508-598A-FB34-7245C3705ED9}"/>
              </a:ext>
            </a:extLst>
          </p:cNvPr>
          <p:cNvSpPr/>
          <p:nvPr/>
        </p:nvSpPr>
        <p:spPr>
          <a:xfrm>
            <a:off x="1062067" y="4195047"/>
            <a:ext cx="1630017" cy="120532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07;p23">
            <a:extLst>
              <a:ext uri="{FF2B5EF4-FFF2-40B4-BE49-F238E27FC236}">
                <a16:creationId xmlns:a16="http://schemas.microsoft.com/office/drawing/2014/main" id="{D59316CD-AB96-056F-19C9-E9A584CDC12A}"/>
              </a:ext>
            </a:extLst>
          </p:cNvPr>
          <p:cNvSpPr txBox="1">
            <a:spLocks/>
          </p:cNvSpPr>
          <p:nvPr/>
        </p:nvSpPr>
        <p:spPr>
          <a:xfrm>
            <a:off x="1020775" y="1185423"/>
            <a:ext cx="5214765" cy="4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97280">
              <a:spcBef>
                <a:spcPts val="600"/>
              </a:spcBef>
              <a:buClr>
                <a:srgbClr val="083050"/>
              </a:buClr>
              <a:buSzPts val="2400"/>
            </a:pPr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MODELO DE SELEÇÃO PARA CARGOS ADMINISTRATIVOS EM PORTUGAL</a:t>
            </a:r>
            <a:endParaRPr lang="pt-BR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5;p14">
            <a:extLst>
              <a:ext uri="{FF2B5EF4-FFF2-40B4-BE49-F238E27FC236}">
                <a16:creationId xmlns:a16="http://schemas.microsoft.com/office/drawing/2014/main" id="{F66078B2-6E13-A0E0-53A9-27B8A57CC85D}"/>
              </a:ext>
            </a:extLst>
          </p:cNvPr>
          <p:cNvSpPr txBox="1"/>
          <p:nvPr/>
        </p:nvSpPr>
        <p:spPr>
          <a:xfrm>
            <a:off x="287575" y="433344"/>
            <a:ext cx="10594354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 marL="0" marR="0" lvl="0" indent="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Montserrat"/>
              <a:buNone/>
            </a:pPr>
            <a:r>
              <a:rPr lang="pt-BR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///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pt-BR" sz="2200" b="1" i="0" u="none" strike="noStrike" cap="none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ii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) Carreiras e Ocupações</a:t>
            </a:r>
            <a:endParaRPr lang="pt-BR" sz="2200" b="1" i="0" u="none" strike="noStrike" cap="none" dirty="0">
              <a:solidFill>
                <a:srgbClr val="181F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14;p15">
            <a:extLst>
              <a:ext uri="{FF2B5EF4-FFF2-40B4-BE49-F238E27FC236}">
                <a16:creationId xmlns:a16="http://schemas.microsoft.com/office/drawing/2014/main" id="{85F87C1C-286C-89E7-592F-66B586A76D97}"/>
              </a:ext>
            </a:extLst>
          </p:cNvPr>
          <p:cNvSpPr/>
          <p:nvPr/>
        </p:nvSpPr>
        <p:spPr>
          <a:xfrm>
            <a:off x="1294926" y="5154858"/>
            <a:ext cx="4356179" cy="486624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0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Fonte:</a:t>
            </a:r>
            <a:r>
              <a:rPr lang="pt-BR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1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Elaboração</a:t>
            </a:r>
            <a:r>
              <a:rPr lang="en-US" sz="1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própria</a:t>
            </a:r>
            <a:r>
              <a:rPr lang="en-US" sz="1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 base </a:t>
            </a:r>
            <a:r>
              <a:rPr lang="en-US" sz="1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</a:t>
            </a:r>
            <a:r>
              <a:rPr lang="en-US" sz="1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informações</a:t>
            </a:r>
            <a:r>
              <a:rPr lang="en-US" sz="1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das </a:t>
            </a:r>
            <a:r>
              <a:rPr lang="en-US" sz="1000" b="1" u="sng" dirty="0" err="1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tabelas</a:t>
            </a:r>
            <a:r>
              <a:rPr lang="en-US" sz="1000" b="1" u="sng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b="1" u="sng" dirty="0" err="1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salariais</a:t>
            </a:r>
            <a:r>
              <a:rPr lang="en-US" sz="1000" b="1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(2023).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Google Shape;114;p15">
            <a:extLst>
              <a:ext uri="{FF2B5EF4-FFF2-40B4-BE49-F238E27FC236}">
                <a16:creationId xmlns:a16="http://schemas.microsoft.com/office/drawing/2014/main" id="{5553DFE0-B032-3333-897E-4D601C8B8D9D}"/>
              </a:ext>
            </a:extLst>
          </p:cNvPr>
          <p:cNvSpPr/>
          <p:nvPr/>
        </p:nvSpPr>
        <p:spPr>
          <a:xfrm>
            <a:off x="6365385" y="1709530"/>
            <a:ext cx="5381024" cy="38052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governo federal conta na administração direta com 19 agrupamento de carreiras;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 contrário do pensamento geral no tema,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não existe um inchaço da quantidade de carreiras na administração direta. 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maior quantidade de carreiras criadas entre 2000 e 2010 foi presenta na organização de órgãos da administração indireta;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descrição genérica das atribuições presente nas carreiras 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não compreende todas as atividades necessárias no governo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tendo surgido novos postos de trabalho necessários nos últimos anos (especialidades em ciência de dados, áreas de tecnologia, RH, dentre outros);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D25397C-399E-FD7F-626A-9534704F9A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878518"/>
              </p:ext>
            </p:extLst>
          </p:nvPr>
        </p:nvGraphicFramePr>
        <p:xfrm>
          <a:off x="1012752" y="1765616"/>
          <a:ext cx="4572000" cy="332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Google Shape;207;p23">
            <a:extLst>
              <a:ext uri="{FF2B5EF4-FFF2-40B4-BE49-F238E27FC236}">
                <a16:creationId xmlns:a16="http://schemas.microsoft.com/office/drawing/2014/main" id="{16BCD57F-7F8D-BE91-8AF6-60011FF1C91E}"/>
              </a:ext>
            </a:extLst>
          </p:cNvPr>
          <p:cNvSpPr txBox="1">
            <a:spLocks/>
          </p:cNvSpPr>
          <p:nvPr/>
        </p:nvSpPr>
        <p:spPr>
          <a:xfrm>
            <a:off x="601829" y="1343202"/>
            <a:ext cx="5855766" cy="4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97280">
              <a:spcBef>
                <a:spcPts val="600"/>
              </a:spcBef>
              <a:buClr>
                <a:srgbClr val="083050"/>
              </a:buClr>
              <a:buSzPts val="2400"/>
            </a:pPr>
            <a:r>
              <a:rPr lang="pt-BR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QUANTIDADE DE GRUPOS DE CARREIRA POR ADM. – 1998-2022</a:t>
            </a:r>
          </a:p>
        </p:txBody>
      </p:sp>
    </p:spTree>
    <p:extLst>
      <p:ext uri="{BB962C8B-B14F-4D97-AF65-F5344CB8AC3E}">
        <p14:creationId xmlns:p14="http://schemas.microsoft.com/office/powerpoint/2010/main" val="391411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5;p14">
            <a:extLst>
              <a:ext uri="{FF2B5EF4-FFF2-40B4-BE49-F238E27FC236}">
                <a16:creationId xmlns:a16="http://schemas.microsoft.com/office/drawing/2014/main" id="{F66078B2-6E13-A0E0-53A9-27B8A57CC85D}"/>
              </a:ext>
            </a:extLst>
          </p:cNvPr>
          <p:cNvSpPr txBox="1"/>
          <p:nvPr/>
        </p:nvSpPr>
        <p:spPr>
          <a:xfrm>
            <a:off x="287575" y="433344"/>
            <a:ext cx="10594354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 marL="0" marR="0" lvl="0" indent="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Montserrat"/>
              <a:buNone/>
            </a:pPr>
            <a:r>
              <a:rPr lang="pt-BR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///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pt-BR" sz="2200" b="1" i="0" u="none" strike="noStrike" cap="none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ii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) Carreiras e Ocupações</a:t>
            </a:r>
            <a:endParaRPr lang="pt-BR" sz="2200" b="1" i="0" u="none" strike="noStrike" cap="none" dirty="0">
              <a:solidFill>
                <a:srgbClr val="181F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14;p15">
            <a:extLst>
              <a:ext uri="{FF2B5EF4-FFF2-40B4-BE49-F238E27FC236}">
                <a16:creationId xmlns:a16="http://schemas.microsoft.com/office/drawing/2014/main" id="{5553DFE0-B032-3333-897E-4D601C8B8D9D}"/>
              </a:ext>
            </a:extLst>
          </p:cNvPr>
          <p:cNvSpPr/>
          <p:nvPr/>
        </p:nvSpPr>
        <p:spPr>
          <a:xfrm>
            <a:off x="6001897" y="1630016"/>
            <a:ext cx="5381024" cy="38052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Diversos países contem com um detalhamento formal das ocupações de trabalhando, sendo essa a base dos que utilizam o sistema de posições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O governo federal dos Estados Unidos, por exemplo, conta com mais de 500 ocupações mapeadas;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 exemplo recente em curso é a Reforma do sistema de carreiras pela qual Uruguai vem passado. 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Focada na área administrativa, foram identificadas 115 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ocupações no que antes eram 6 grandes agrupamentos de carreiras (</a:t>
            </a:r>
            <a:r>
              <a:rPr lang="pt-BR" sz="1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escalafónes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 mapeamento de ocupações no governo federal brasileiro poderia suportar tanto uma</a:t>
            </a: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reflexão crítica sobre novas carreiras necessárias quando apoiar em um processo revisado de seleção de cargos efetivos. Tal identificação também é um insumo para reflexão sobre o desenho salarial.</a:t>
            </a:r>
            <a:endParaRPr lang="pt-BR"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F02E218-E98C-539D-3318-1DD17D873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47" y="1463121"/>
            <a:ext cx="4112932" cy="4704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207;p23">
            <a:extLst>
              <a:ext uri="{FF2B5EF4-FFF2-40B4-BE49-F238E27FC236}">
                <a16:creationId xmlns:a16="http://schemas.microsoft.com/office/drawing/2014/main" id="{347DD06A-41AE-AF4A-DEB4-2389E6CBFBDC}"/>
              </a:ext>
            </a:extLst>
          </p:cNvPr>
          <p:cNvSpPr txBox="1">
            <a:spLocks/>
          </p:cNvSpPr>
          <p:nvPr/>
        </p:nvSpPr>
        <p:spPr>
          <a:xfrm>
            <a:off x="1261908" y="6117121"/>
            <a:ext cx="4047810" cy="4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97280">
              <a:spcBef>
                <a:spcPts val="600"/>
              </a:spcBef>
              <a:buClr>
                <a:srgbClr val="083050"/>
              </a:buClr>
              <a:buSzPts val="2400"/>
            </a:pPr>
            <a:r>
              <a:rPr lang="pt-BR" sz="1200" kern="0" dirty="0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fr-FR" sz="1200" b="1" kern="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Catálogo de </a:t>
            </a:r>
            <a:r>
              <a:rPr lang="fr-FR" sz="1200" b="1" kern="0" dirty="0" err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Ocupaciones</a:t>
            </a:r>
            <a:r>
              <a:rPr lang="fr-FR" sz="1200" kern="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200" kern="0" dirty="0">
                <a:latin typeface="Segoe UI" panose="020B0502040204020203" pitchFamily="34" charset="0"/>
                <a:cs typeface="Segoe UI" panose="020B0502040204020203" pitchFamily="34" charset="0"/>
              </a:rPr>
              <a:t>2023</a:t>
            </a:r>
          </a:p>
        </p:txBody>
      </p:sp>
      <p:sp>
        <p:nvSpPr>
          <p:cNvPr id="7" name="Google Shape;207;p23">
            <a:extLst>
              <a:ext uri="{FF2B5EF4-FFF2-40B4-BE49-F238E27FC236}">
                <a16:creationId xmlns:a16="http://schemas.microsoft.com/office/drawing/2014/main" id="{14BA5CDA-BCDE-8227-7C8C-D596B32EEA06}"/>
              </a:ext>
            </a:extLst>
          </p:cNvPr>
          <p:cNvSpPr txBox="1">
            <a:spLocks/>
          </p:cNvSpPr>
          <p:nvPr/>
        </p:nvSpPr>
        <p:spPr>
          <a:xfrm>
            <a:off x="641586" y="1008616"/>
            <a:ext cx="5855766" cy="4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97280">
              <a:spcBef>
                <a:spcPts val="600"/>
              </a:spcBef>
              <a:buClr>
                <a:srgbClr val="083050"/>
              </a:buClr>
              <a:buSzPts val="2400"/>
            </a:pPr>
            <a:r>
              <a:rPr lang="pt-BR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EX: FICHA DE DESCRIÇÃO DE OCUPAÕES, URUGUAI - 2023</a:t>
            </a:r>
          </a:p>
        </p:txBody>
      </p:sp>
    </p:spTree>
    <p:extLst>
      <p:ext uri="{BB962C8B-B14F-4D97-AF65-F5344CB8AC3E}">
        <p14:creationId xmlns:p14="http://schemas.microsoft.com/office/powerpoint/2010/main" val="386232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ED6542-5F3E-AE1F-7D10-4F465244D153}"/>
              </a:ext>
            </a:extLst>
          </p:cNvPr>
          <p:cNvSpPr/>
          <p:nvPr/>
        </p:nvSpPr>
        <p:spPr>
          <a:xfrm>
            <a:off x="328245" y="1116526"/>
            <a:ext cx="11433907" cy="544937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8" name="Google Shape;207;p23">
            <a:extLst>
              <a:ext uri="{FF2B5EF4-FFF2-40B4-BE49-F238E27FC236}">
                <a16:creationId xmlns:a16="http://schemas.microsoft.com/office/drawing/2014/main" id="{D81D21FF-7E2F-29BE-0099-6C3BDE777CB2}"/>
              </a:ext>
            </a:extLst>
          </p:cNvPr>
          <p:cNvSpPr txBox="1">
            <a:spLocks/>
          </p:cNvSpPr>
          <p:nvPr/>
        </p:nvSpPr>
        <p:spPr>
          <a:xfrm>
            <a:off x="783946" y="5256629"/>
            <a:ext cx="10624107" cy="9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4625" indent="-174625" defTabSz="1097280">
              <a:lnSpc>
                <a:spcPts val="2200"/>
              </a:lnSpc>
              <a:spcAft>
                <a:spcPts val="1200"/>
              </a:spcAft>
              <a:buClr>
                <a:srgbClr val="083050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0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 abril de 2023 o salário do cargo de </a:t>
            </a:r>
            <a:r>
              <a:rPr lang="pt-BR" sz="20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Secretário (DAD-6) era menor do que o salário inicial do grupo de carreiras de maior remuneração</a:t>
            </a:r>
            <a:r>
              <a:rPr lang="pt-BR" sz="20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O salário do cargo do DAD-4 tem uma remuneração de em média 50% ao de entrada desse grupo;</a:t>
            </a:r>
          </a:p>
        </p:txBody>
      </p:sp>
      <p:sp>
        <p:nvSpPr>
          <p:cNvPr id="5" name="Google Shape;207;p23">
            <a:extLst>
              <a:ext uri="{FF2B5EF4-FFF2-40B4-BE49-F238E27FC236}">
                <a16:creationId xmlns:a16="http://schemas.microsoft.com/office/drawing/2014/main" id="{418FB9E6-ABB8-53A4-ED0B-7D3D858FEC19}"/>
              </a:ext>
            </a:extLst>
          </p:cNvPr>
          <p:cNvSpPr txBox="1">
            <a:spLocks/>
          </p:cNvSpPr>
          <p:nvPr/>
        </p:nvSpPr>
        <p:spPr>
          <a:xfrm>
            <a:off x="512535" y="1181695"/>
            <a:ext cx="9941390" cy="58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097280">
              <a:lnSpc>
                <a:spcPts val="2200"/>
              </a:lnSpc>
              <a:spcAft>
                <a:spcPts val="1200"/>
              </a:spcAft>
              <a:buClr>
                <a:srgbClr val="083050"/>
              </a:buClr>
              <a:buSzPts val="2400"/>
            </a:pPr>
            <a:r>
              <a:rPr lang="pt-BR" sz="16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SALÁRIO INICIAIS E FINAIS DE CARREIRAS SELECIONADAS (2022- salários corrigidos para abr.2023)</a:t>
            </a:r>
          </a:p>
        </p:txBody>
      </p:sp>
      <p:sp>
        <p:nvSpPr>
          <p:cNvPr id="6" name="Google Shape;114;p15">
            <a:extLst>
              <a:ext uri="{FF2B5EF4-FFF2-40B4-BE49-F238E27FC236}">
                <a16:creationId xmlns:a16="http://schemas.microsoft.com/office/drawing/2014/main" id="{9E767EE8-F0F5-3654-5509-8660DCEDC1EB}"/>
              </a:ext>
            </a:extLst>
          </p:cNvPr>
          <p:cNvSpPr/>
          <p:nvPr/>
        </p:nvSpPr>
        <p:spPr>
          <a:xfrm>
            <a:off x="1055438" y="4720698"/>
            <a:ext cx="10218441" cy="361295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pt-BR" sz="13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Fonte:</a:t>
            </a:r>
            <a:r>
              <a:rPr lang="pt-BR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t-BR" sz="13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Elaboração própria com base nas informações das </a:t>
            </a:r>
            <a:r>
              <a:rPr lang="pt-BR" sz="1300" b="1" u="sng" kern="1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tabelas salariais</a:t>
            </a:r>
            <a:r>
              <a:rPr lang="pt-BR" sz="13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(2023). </a:t>
            </a:r>
            <a:r>
              <a:rPr lang="pt-BR" sz="13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TRABALHO PRODUZIDO PARA O MOVIMENTO PESSOAS À FRENTE.</a:t>
            </a:r>
            <a:endParaRPr sz="1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Google Shape;95;p14">
            <a:extLst>
              <a:ext uri="{FF2B5EF4-FFF2-40B4-BE49-F238E27FC236}">
                <a16:creationId xmlns:a16="http://schemas.microsoft.com/office/drawing/2014/main" id="{C72326F1-9625-023F-2B96-DDC36852D46C}"/>
              </a:ext>
            </a:extLst>
          </p:cNvPr>
          <p:cNvSpPr txBox="1"/>
          <p:nvPr/>
        </p:nvSpPr>
        <p:spPr>
          <a:xfrm>
            <a:off x="287575" y="421985"/>
            <a:ext cx="10594354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 marL="0" marR="0" lvl="0" indent="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Montserrat"/>
              <a:buNone/>
            </a:pPr>
            <a:r>
              <a:rPr lang="pt-BR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///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pt-BR" sz="2200" b="1" i="0" u="none" strike="noStrike" cap="none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iii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) Carreiras e Tabelas Salariais</a:t>
            </a:r>
            <a:endParaRPr lang="pt-BR" sz="2200" b="1" i="0" u="none" strike="noStrike" cap="none" dirty="0">
              <a:solidFill>
                <a:srgbClr val="181F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4E7CA81-E373-4EB6-931E-4DFF277B3D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656631"/>
              </p:ext>
            </p:extLst>
          </p:nvPr>
        </p:nvGraphicFramePr>
        <p:xfrm>
          <a:off x="709939" y="1754009"/>
          <a:ext cx="10762658" cy="2920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701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ED6542-5F3E-AE1F-7D10-4F465244D153}"/>
              </a:ext>
            </a:extLst>
          </p:cNvPr>
          <p:cNvSpPr/>
          <p:nvPr/>
        </p:nvSpPr>
        <p:spPr>
          <a:xfrm>
            <a:off x="328245" y="1116526"/>
            <a:ext cx="11433907" cy="544937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6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5" name="Google Shape;207;p23">
            <a:extLst>
              <a:ext uri="{FF2B5EF4-FFF2-40B4-BE49-F238E27FC236}">
                <a16:creationId xmlns:a16="http://schemas.microsoft.com/office/drawing/2014/main" id="{418FB9E6-ABB8-53A4-ED0B-7D3D858FEC19}"/>
              </a:ext>
            </a:extLst>
          </p:cNvPr>
          <p:cNvSpPr txBox="1">
            <a:spLocks/>
          </p:cNvSpPr>
          <p:nvPr/>
        </p:nvSpPr>
        <p:spPr>
          <a:xfrm>
            <a:off x="675349" y="1222830"/>
            <a:ext cx="5645638" cy="58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097280">
              <a:lnSpc>
                <a:spcPts val="2200"/>
              </a:lnSpc>
              <a:spcAft>
                <a:spcPts val="1200"/>
              </a:spcAft>
              <a:buClr>
                <a:srgbClr val="083050"/>
              </a:buClr>
              <a:buSzPts val="2400"/>
            </a:pPr>
            <a:r>
              <a:rPr lang="pt-BR" sz="16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VARIAÇÃO REAL DO SALÁRIO MÁXIMO (2022/1998)</a:t>
            </a:r>
          </a:p>
        </p:txBody>
      </p:sp>
      <p:sp>
        <p:nvSpPr>
          <p:cNvPr id="2" name="Google Shape;207;p23">
            <a:extLst>
              <a:ext uri="{FF2B5EF4-FFF2-40B4-BE49-F238E27FC236}">
                <a16:creationId xmlns:a16="http://schemas.microsoft.com/office/drawing/2014/main" id="{65949EE5-3949-B216-CFE5-225B462620B2}"/>
              </a:ext>
            </a:extLst>
          </p:cNvPr>
          <p:cNvSpPr txBox="1">
            <a:spLocks/>
          </p:cNvSpPr>
          <p:nvPr/>
        </p:nvSpPr>
        <p:spPr>
          <a:xfrm>
            <a:off x="783946" y="5348088"/>
            <a:ext cx="10624107" cy="9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4625" indent="-174625" defTabSz="1097280">
              <a:lnSpc>
                <a:spcPts val="2200"/>
              </a:lnSpc>
              <a:spcAft>
                <a:spcPts val="1200"/>
              </a:spcAft>
              <a:buClr>
                <a:srgbClr val="083050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0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 1998 e 2022 </a:t>
            </a:r>
            <a:r>
              <a:rPr lang="pt-BR" sz="20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salário dos cargos comissionados desvalorizaram mais de 35%,</a:t>
            </a:r>
            <a:r>
              <a:rPr lang="pt-BR" sz="20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enquanto a maior parte das principais carreiras tiveram aumentos acima de 40%.</a:t>
            </a:r>
          </a:p>
        </p:txBody>
      </p:sp>
      <p:sp>
        <p:nvSpPr>
          <p:cNvPr id="4" name="Google Shape;114;p15">
            <a:extLst>
              <a:ext uri="{FF2B5EF4-FFF2-40B4-BE49-F238E27FC236}">
                <a16:creationId xmlns:a16="http://schemas.microsoft.com/office/drawing/2014/main" id="{0B66AE42-53D5-6BCF-EAFE-1D5E95B78D4A}"/>
              </a:ext>
            </a:extLst>
          </p:cNvPr>
          <p:cNvSpPr/>
          <p:nvPr/>
        </p:nvSpPr>
        <p:spPr>
          <a:xfrm>
            <a:off x="2210399" y="4693555"/>
            <a:ext cx="6748705" cy="361295"/>
          </a:xfrm>
          <a:prstGeom prst="roundRect">
            <a:avLst>
              <a:gd name="adj" fmla="val 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pt-BR" sz="13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Fonte:</a:t>
            </a:r>
            <a:r>
              <a:rPr lang="pt-BR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t-BR" sz="13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Elaboração própria com base nas informações das </a:t>
            </a:r>
            <a:r>
              <a:rPr lang="pt-BR" sz="1300" b="1" u="sng" kern="1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tabelas salariais</a:t>
            </a:r>
            <a:r>
              <a:rPr lang="pt-BR" sz="13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(2023). </a:t>
            </a:r>
            <a:r>
              <a:rPr lang="pt-BR" sz="13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TRABALHO PRODUZIDO PARA O MOVIMENTO PESSOAS À FRENTE.</a:t>
            </a:r>
            <a:endParaRPr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8052BD1-9698-8162-DEC1-4C812101BD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317394"/>
              </p:ext>
            </p:extLst>
          </p:nvPr>
        </p:nvGraphicFramePr>
        <p:xfrm>
          <a:off x="1955663" y="1800046"/>
          <a:ext cx="7807403" cy="269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Google Shape;95;p14">
            <a:extLst>
              <a:ext uri="{FF2B5EF4-FFF2-40B4-BE49-F238E27FC236}">
                <a16:creationId xmlns:a16="http://schemas.microsoft.com/office/drawing/2014/main" id="{2ED8D214-DF37-3036-0C0C-88E439F60870}"/>
              </a:ext>
            </a:extLst>
          </p:cNvPr>
          <p:cNvSpPr txBox="1"/>
          <p:nvPr/>
        </p:nvSpPr>
        <p:spPr>
          <a:xfrm>
            <a:off x="287575" y="421985"/>
            <a:ext cx="10594354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 marL="0" marR="0" lvl="0" indent="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Montserrat"/>
              <a:buNone/>
            </a:pPr>
            <a:r>
              <a:rPr lang="pt-BR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///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pt-BR" sz="2200" b="1" i="0" u="none" strike="noStrike" cap="none" dirty="0" err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iii</a:t>
            </a:r>
            <a:r>
              <a:rPr lang="pt-BR" sz="22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) Carreiras e Tabelas Salariais</a:t>
            </a:r>
            <a:endParaRPr lang="pt-BR" sz="2200" b="1" i="0" u="none" strike="noStrike" cap="none" dirty="0">
              <a:solidFill>
                <a:srgbClr val="181F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66581732"/>
      </p:ext>
    </p:extLst>
  </p:cSld>
  <p:clrMapOvr>
    <a:masterClrMapping/>
  </p:clrMapOvr>
</p:sld>
</file>

<file path=ppt/theme/theme1.xml><?xml version="1.0" encoding="utf-8"?>
<a:theme xmlns:a="http://schemas.openxmlformats.org/drawingml/2006/main" name="Fundação Lemann 2018">
  <a:themeElements>
    <a:clrScheme name="Letreiro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1535</Words>
  <Application>Microsoft Office PowerPoint</Application>
  <PresentationFormat>Widescreen</PresentationFormat>
  <Paragraphs>80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</vt:lpstr>
      <vt:lpstr>Calibri</vt:lpstr>
      <vt:lpstr>Segoe UI</vt:lpstr>
      <vt:lpstr>Poppins</vt:lpstr>
      <vt:lpstr>Open Sans</vt:lpstr>
      <vt:lpstr>Montserrat</vt:lpstr>
      <vt:lpstr>Nexa Bold</vt:lpstr>
      <vt:lpstr>Segoe UI Light</vt:lpstr>
      <vt:lpstr>Fundação Lemann 2018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Felipe Drumond</cp:lastModifiedBy>
  <cp:revision>14</cp:revision>
  <dcterms:modified xsi:type="dcterms:W3CDTF">2023-08-31T16:54:09Z</dcterms:modified>
</cp:coreProperties>
</file>